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9"/>
  </p:notesMasterIdLst>
  <p:sldIdLst>
    <p:sldId id="256" r:id="rId5"/>
    <p:sldId id="277" r:id="rId6"/>
    <p:sldId id="285" r:id="rId7"/>
    <p:sldId id="279" r:id="rId8"/>
    <p:sldId id="278" r:id="rId9"/>
    <p:sldId id="280" r:id="rId10"/>
    <p:sldId id="281" r:id="rId11"/>
    <p:sldId id="282" r:id="rId12"/>
    <p:sldId id="292" r:id="rId13"/>
    <p:sldId id="283" r:id="rId14"/>
    <p:sldId id="284" r:id="rId15"/>
    <p:sldId id="286" r:id="rId16"/>
    <p:sldId id="287" r:id="rId17"/>
    <p:sldId id="288" r:id="rId18"/>
    <p:sldId id="289" r:id="rId19"/>
    <p:sldId id="290" r:id="rId20"/>
    <p:sldId id="291" r:id="rId21"/>
    <p:sldId id="293" r:id="rId22"/>
    <p:sldId id="294" r:id="rId23"/>
    <p:sldId id="295" r:id="rId24"/>
    <p:sldId id="296" r:id="rId25"/>
    <p:sldId id="297" r:id="rId26"/>
    <p:sldId id="298" r:id="rId27"/>
    <p:sldId id="299"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mna Abdo" initials="YA" lastIdx="1" clrIdx="0">
    <p:extLst>
      <p:ext uri="{19B8F6BF-5375-455C-9EA6-DF929625EA0E}">
        <p15:presenceInfo xmlns:p15="http://schemas.microsoft.com/office/powerpoint/2012/main" userId="Yomna Abd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64" d="100"/>
          <a:sy n="64" d="100"/>
        </p:scale>
        <p:origin x="63" y="183"/>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8-17T22:32:30.483" idx="1">
    <p:pos x="10" y="10"/>
    <p:text>One of the hardest problems, when it comes to object detection, is to detect objects at different scales in different scenes. Earlier people used to combine Featurized Image Pyramids (features built upon image pyramids) to tackle this problem. These pyramids are scale-invariant in the sense that an object’s scale change is offset by shifting its level in the pyramid.</p:text>
    <p:extLst>
      <p:ext uri="{C676402C-5697-4E1C-873F-D02D1690AC5C}">
        <p15:threadingInfo xmlns:p15="http://schemas.microsoft.com/office/powerpoint/2012/main" timeZoneBias="-120"/>
      </p:ext>
    </p:extLst>
  </p:cm>
</p:cmLst>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diagrams/colors1.xml><?xml version="1.0" encoding="utf-8"?>
<dgm:colorsDef xmlns:dgm="http://schemas.openxmlformats.org/drawingml/2006/diagram" xmlns:a="http://schemas.openxmlformats.org/drawingml/2006/main" uniqueId="urn:microsoft.com/office/officeart/2018/5/colors/Iconchunking_neutralicon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18/5/layout/IconCircleLabelList" loCatId="icon" qsTypeId="urn:microsoft.com/office/officeart/2005/8/quickstyle/simple4" qsCatId="simple" csTypeId="urn:microsoft.com/office/officeart/2018/5/colors/Iconchunking_neutralicon_accent2_2" csCatId="accent2" phldr="1"/>
      <dgm:spPr/>
      <dgm:t>
        <a:bodyPr/>
        <a:lstStyle/>
        <a:p>
          <a:endParaRPr lang="en-US"/>
        </a:p>
      </dgm:t>
    </dgm:pt>
    <dgm:pt modelId="{40FC4FFE-8987-4A26-B7F4-8A516F18ADAE}">
      <dgm:prSet custT="1"/>
      <dgm:spPr/>
      <dgm:t>
        <a:bodyPr/>
        <a:lstStyle/>
        <a:p>
          <a:pPr>
            <a:lnSpc>
              <a:spcPct val="100000"/>
            </a:lnSpc>
            <a:defRPr cap="all"/>
          </a:pPr>
          <a:r>
            <a:rPr lang="en-US" sz="3200" b="1" i="0" dirty="0" err="1"/>
            <a:t>BiFPN</a:t>
          </a:r>
          <a:endParaRPr lang="en-US" sz="3200" dirty="0"/>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49225C73-1633-42F1-AB3B-7CB183E5F8B8}">
      <dgm:prSet/>
      <dgm:spPr/>
      <dgm:t>
        <a:bodyPr/>
        <a:lstStyle/>
        <a:p>
          <a:pPr>
            <a:lnSpc>
              <a:spcPct val="100000"/>
            </a:lnSpc>
            <a:defRPr cap="all"/>
          </a:pPr>
          <a:r>
            <a:rPr lang="en-US" b="1" i="0" dirty="0"/>
            <a:t>Compound scaling</a:t>
          </a:r>
          <a:endParaRPr lang="en-US" dirty="0"/>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dgm:spPr/>
      <dgm:t>
        <a:bodyPr/>
        <a:lstStyle/>
        <a:p>
          <a:pPr>
            <a:lnSpc>
              <a:spcPct val="100000"/>
            </a:lnSpc>
            <a:defRPr cap="all"/>
          </a:pPr>
          <a:r>
            <a:rPr lang="en-US" b="1" i="0" dirty="0" err="1"/>
            <a:t>EfficientDet</a:t>
          </a:r>
          <a:endParaRPr lang="en-US" dirty="0"/>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50B3CE7C-E10B-4E23-BD93-03664997C932}" type="pres">
      <dgm:prSet presAssocID="{01A66772-F185-4D58-B8BB-E9370D7A7A2B}" presName="root" presStyleCnt="0">
        <dgm:presLayoutVars>
          <dgm:dir/>
          <dgm:resizeHandles val="exact"/>
        </dgm:presLayoutVars>
      </dgm:prSet>
      <dgm:spPr/>
    </dgm:pt>
    <dgm:pt modelId="{DE9CE479-E4AE-4283-AEF1-10C1535B4324}" type="pres">
      <dgm:prSet presAssocID="{40FC4FFE-8987-4A26-B7F4-8A516F18ADAE}" presName="compNode" presStyleCnt="0"/>
      <dgm:spPr/>
    </dgm:pt>
    <dgm:pt modelId="{B59FCF02-CAD2-4D6F-9542-AD86711168CA}" type="pres">
      <dgm:prSet presAssocID="{40FC4FFE-8987-4A26-B7F4-8A516F18ADAE}" presName="iconBgRect" presStyleLbl="bgShp" presStyleIdx="0" presStyleCnt="3"/>
      <dgm:spPr/>
    </dgm:pt>
    <dgm:pt modelId="{7C175B98-93F4-4D7C-BB95-1514AB879CD5}" type="pres">
      <dgm:prSet presAssocID="{40FC4FFE-8987-4A26-B7F4-8A516F18ADA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677A3090-5F01-43FD-9FA6-C0420AD80FD6}" type="pres">
      <dgm:prSet presAssocID="{40FC4FFE-8987-4A26-B7F4-8A516F18ADAE}" presName="spaceRect" presStyleCnt="0"/>
      <dgm:spPr/>
    </dgm:pt>
    <dgm:pt modelId="{127117FB-F8A7-4A20-A8A7-EC686DDC76D0}" type="pres">
      <dgm:prSet presAssocID="{40FC4FFE-8987-4A26-B7F4-8A516F18ADAE}" presName="textRect" presStyleLbl="revTx" presStyleIdx="0" presStyleCnt="3">
        <dgm:presLayoutVars>
          <dgm:chMax val="1"/>
          <dgm:chPref val="1"/>
        </dgm:presLayoutVars>
      </dgm:prSet>
      <dgm:spPr/>
    </dgm:pt>
    <dgm:pt modelId="{FD1EED9C-83D3-41AD-A09B-D3B36354168F}" type="pres">
      <dgm:prSet presAssocID="{5B62599A-5C9B-48E7-896E-EA782AC60C8B}" presName="sibTrans" presStyleCnt="0"/>
      <dgm:spPr/>
    </dgm:pt>
    <dgm:pt modelId="{C998AB0A-577D-44AA-A068-F634DDE7BD47}" type="pres">
      <dgm:prSet presAssocID="{49225C73-1633-42F1-AB3B-7CB183E5F8B8}" presName="compNode" presStyleCnt="0"/>
      <dgm:spPr/>
    </dgm:pt>
    <dgm:pt modelId="{BCD8CDD9-0C56-4401-ADB1-8B48DAB2C96F}" type="pres">
      <dgm:prSet presAssocID="{49225C73-1633-42F1-AB3B-7CB183E5F8B8}" presName="iconBgRect" presStyleLbl="bgShp" presStyleIdx="1" presStyleCnt="3"/>
      <dgm:spPr/>
    </dgm:pt>
    <dgm:pt modelId="{DB4CA7C4-FCA1-4127-B20A-2A5C031A3CF4}" type="pres">
      <dgm:prSet presAssocID="{49225C73-1633-42F1-AB3B-7CB183E5F8B8}" presName="icon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9B0C8FBF-0BDD-48A5-967E-F3FE71659F6A}" type="pres">
      <dgm:prSet presAssocID="{49225C73-1633-42F1-AB3B-7CB183E5F8B8}" presName="spaceRect" presStyleCnt="0"/>
      <dgm:spPr/>
    </dgm:pt>
    <dgm:pt modelId="{7E6FE37A-5DB0-4899-9FCB-0CE39BC185F8}" type="pres">
      <dgm:prSet presAssocID="{49225C73-1633-42F1-AB3B-7CB183E5F8B8}" presName="textRect" presStyleLbl="revTx" presStyleIdx="1" presStyleCnt="3">
        <dgm:presLayoutVars>
          <dgm:chMax val="1"/>
          <dgm:chPref val="1"/>
        </dgm:presLayoutVars>
      </dgm:prSet>
      <dgm:spPr/>
    </dgm:pt>
    <dgm:pt modelId="{5A266296-0042-402F-92EF-D59AB148E92E}" type="pres">
      <dgm:prSet presAssocID="{9646853A-8964-4519-A5B1-0B7D18B2983D}" presName="sibTrans" presStyleCnt="0"/>
      <dgm:spPr/>
    </dgm:pt>
    <dgm:pt modelId="{ECFA770B-DE2C-4683-A038-58D0FE44BC27}" type="pres">
      <dgm:prSet presAssocID="{1C383F32-22E8-4F62-A3E0-BDC3D5F48992}" presName="compNode" presStyleCnt="0"/>
      <dgm:spPr/>
    </dgm:pt>
    <dgm:pt modelId="{FF93E135-77D6-48A0-8871-9BC93D705D06}" type="pres">
      <dgm:prSet presAssocID="{1C383F32-22E8-4F62-A3E0-BDC3D5F48992}" presName="iconBgRect" presStyleLbl="bgShp" presStyleIdx="2" presStyleCnt="3"/>
      <dgm:spPr/>
    </dgm:pt>
    <dgm:pt modelId="{39509775-983E-4110-B989-EE2CD6514BE0}" type="pres">
      <dgm:prSet presAssocID="{1C383F32-22E8-4F62-A3E0-BDC3D5F48992}"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3000" r="-3000"/>
          </a:stretch>
        </a:blipFill>
      </dgm:spPr>
    </dgm:pt>
    <dgm:pt modelId="{493B43B2-705C-4AE5-8A77-D8DEEDA1B5CF}" type="pres">
      <dgm:prSet presAssocID="{1C383F32-22E8-4F62-A3E0-BDC3D5F48992}" presName="spaceRect" presStyleCnt="0"/>
      <dgm:spPr/>
    </dgm:pt>
    <dgm:pt modelId="{1AEDC777-00B3-41D7-9AE1-23D741E941C3}" type="pres">
      <dgm:prSet presAssocID="{1C383F32-22E8-4F62-A3E0-BDC3D5F48992}" presName="textRect" presStyleLbl="revTx" presStyleIdx="2" presStyleCnt="3">
        <dgm:presLayoutVars>
          <dgm:chMax val="1"/>
          <dgm:chPref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7A710F69-5154-4855-ACF5-BC7C1BF85A80}" type="presOf" srcId="{49225C73-1633-42F1-AB3B-7CB183E5F8B8}" destId="{7E6FE37A-5DB0-4899-9FCB-0CE39BC185F8}" srcOrd="0" destOrd="0" presId="urn:microsoft.com/office/officeart/2018/5/layout/IconCircleLabelList"/>
    <dgm:cxn modelId="{C7AD8469-3C68-4AF9-AB82-79B0043AA120}" srcId="{01A66772-F185-4D58-B8BB-E9370D7A7A2B}" destId="{40FC4FFE-8987-4A26-B7F4-8A516F18ADAE}" srcOrd="0" destOrd="0" parTransId="{CAD7EF86-FB23-41F6-BF42-040B36DEFDB1}" sibTransId="{5B62599A-5C9B-48E7-896E-EA782AC60C8B}"/>
    <dgm:cxn modelId="{676D3A6A-6EA7-4483-BB12-0BD4A7D7AF9D}" type="presOf" srcId="{01A66772-F185-4D58-B8BB-E9370D7A7A2B}" destId="{50B3CE7C-E10B-4E23-BD93-03664997C932}" srcOrd="0" destOrd="0" presId="urn:microsoft.com/office/officeart/2018/5/layout/IconCircleLabelList"/>
    <dgm:cxn modelId="{1496FC70-DB8B-48D4-98DE-DD2856E389EE}" type="presOf" srcId="{1C383F32-22E8-4F62-A3E0-BDC3D5F48992}" destId="{1AEDC777-00B3-41D7-9AE1-23D741E941C3}" srcOrd="0" destOrd="0" presId="urn:microsoft.com/office/officeart/2018/5/layout/IconCircleLabelList"/>
    <dgm:cxn modelId="{C4CCE57E-E871-46D6-BAD5-880252C95D22}" srcId="{01A66772-F185-4D58-B8BB-E9370D7A7A2B}" destId="{1C383F32-22E8-4F62-A3E0-BDC3D5F48992}" srcOrd="2" destOrd="0" parTransId="{A7920A2F-3244-4159-AF04-6A1D38B7B317}" sibTransId="{8500F72A-2C6D-4FDF-9C1D-CA691380EB0B}"/>
    <dgm:cxn modelId="{355227E3-55E0-4343-BC8D-FC0EB1694F48}" type="presOf" srcId="{40FC4FFE-8987-4A26-B7F4-8A516F18ADAE}" destId="{127117FB-F8A7-4A20-A8A7-EC686DDC76D0}" srcOrd="0" destOrd="0" presId="urn:microsoft.com/office/officeart/2018/5/layout/IconCircleLabelList"/>
    <dgm:cxn modelId="{555498CB-3ED1-404E-A25F-EB243EFC5FB1}" type="presParOf" srcId="{50B3CE7C-E10B-4E23-BD93-03664997C932}" destId="{DE9CE479-E4AE-4283-AEF1-10C1535B4324}" srcOrd="0" destOrd="0" presId="urn:microsoft.com/office/officeart/2018/5/layout/IconCircleLabelList"/>
    <dgm:cxn modelId="{11F12D49-CD08-4D50-BD13-3ECBC3A476A4}" type="presParOf" srcId="{DE9CE479-E4AE-4283-AEF1-10C1535B4324}" destId="{B59FCF02-CAD2-4D6F-9542-AD86711168CA}" srcOrd="0" destOrd="0" presId="urn:microsoft.com/office/officeart/2018/5/layout/IconCircleLabelList"/>
    <dgm:cxn modelId="{F443A659-540B-487B-97F9-49219CF60D6B}" type="presParOf" srcId="{DE9CE479-E4AE-4283-AEF1-10C1535B4324}" destId="{7C175B98-93F4-4D7C-BB95-1514AB879CD5}" srcOrd="1" destOrd="0" presId="urn:microsoft.com/office/officeart/2018/5/layout/IconCircleLabelList"/>
    <dgm:cxn modelId="{A503D7AB-7D64-4163-93B5-1CEEDAE81823}" type="presParOf" srcId="{DE9CE479-E4AE-4283-AEF1-10C1535B4324}" destId="{677A3090-5F01-43FD-9FA6-C0420AD80FD6}" srcOrd="2" destOrd="0" presId="urn:microsoft.com/office/officeart/2018/5/layout/IconCircleLabelList"/>
    <dgm:cxn modelId="{780188ED-7DCE-45BB-B6AF-91BE48969612}" type="presParOf" srcId="{DE9CE479-E4AE-4283-AEF1-10C1535B4324}" destId="{127117FB-F8A7-4A20-A8A7-EC686DDC76D0}" srcOrd="3" destOrd="0" presId="urn:microsoft.com/office/officeart/2018/5/layout/IconCircleLabelList"/>
    <dgm:cxn modelId="{155719F8-A89B-4E96-BC49-C48BC717F480}" type="presParOf" srcId="{50B3CE7C-E10B-4E23-BD93-03664997C932}" destId="{FD1EED9C-83D3-41AD-A09B-D3B36354168F}" srcOrd="1" destOrd="0" presId="urn:microsoft.com/office/officeart/2018/5/layout/IconCircleLabelList"/>
    <dgm:cxn modelId="{2772E199-56B0-4310-A55E-67D00CA3E59E}" type="presParOf" srcId="{50B3CE7C-E10B-4E23-BD93-03664997C932}" destId="{C998AB0A-577D-44AA-A068-F634DDE7BD47}" srcOrd="2" destOrd="0" presId="urn:microsoft.com/office/officeart/2018/5/layout/IconCircleLabelList"/>
    <dgm:cxn modelId="{4E351D18-D97F-4B92-A608-2E9600B91C28}" type="presParOf" srcId="{C998AB0A-577D-44AA-A068-F634DDE7BD47}" destId="{BCD8CDD9-0C56-4401-ADB1-8B48DAB2C96F}" srcOrd="0" destOrd="0" presId="urn:microsoft.com/office/officeart/2018/5/layout/IconCircleLabelList"/>
    <dgm:cxn modelId="{B3DC724C-4569-4E9D-BD5A-49E4CD991FD0}" type="presParOf" srcId="{C998AB0A-577D-44AA-A068-F634DDE7BD47}" destId="{DB4CA7C4-FCA1-4127-B20A-2A5C031A3CF4}" srcOrd="1" destOrd="0" presId="urn:microsoft.com/office/officeart/2018/5/layout/IconCircleLabelList"/>
    <dgm:cxn modelId="{AD1AB552-CCE0-4911-BB9E-5D4A60B21F4F}" type="presParOf" srcId="{C998AB0A-577D-44AA-A068-F634DDE7BD47}" destId="{9B0C8FBF-0BDD-48A5-967E-F3FE71659F6A}" srcOrd="2" destOrd="0" presId="urn:microsoft.com/office/officeart/2018/5/layout/IconCircleLabelList"/>
    <dgm:cxn modelId="{8558F796-2D01-40FE-A21A-7530EEBC3BC3}" type="presParOf" srcId="{C998AB0A-577D-44AA-A068-F634DDE7BD47}" destId="{7E6FE37A-5DB0-4899-9FCB-0CE39BC185F8}" srcOrd="3" destOrd="0" presId="urn:microsoft.com/office/officeart/2018/5/layout/IconCircleLabelList"/>
    <dgm:cxn modelId="{1532E2BE-82E9-40A4-A6F7-40B60FC879AE}" type="presParOf" srcId="{50B3CE7C-E10B-4E23-BD93-03664997C932}" destId="{5A266296-0042-402F-92EF-D59AB148E92E}" srcOrd="3" destOrd="0" presId="urn:microsoft.com/office/officeart/2018/5/layout/IconCircleLabelList"/>
    <dgm:cxn modelId="{3A7F4DB9-1469-4F58-B633-24B7EEE084D1}" type="presParOf" srcId="{50B3CE7C-E10B-4E23-BD93-03664997C932}" destId="{ECFA770B-DE2C-4683-A038-58D0FE44BC27}" srcOrd="4" destOrd="0" presId="urn:microsoft.com/office/officeart/2018/5/layout/IconCircleLabelList"/>
    <dgm:cxn modelId="{91311827-CDAC-4BA8-B4A3-117AFD1CEE2D}" type="presParOf" srcId="{ECFA770B-DE2C-4683-A038-58D0FE44BC27}" destId="{FF93E135-77D6-48A0-8871-9BC93D705D06}" srcOrd="0" destOrd="0" presId="urn:microsoft.com/office/officeart/2018/5/layout/IconCircleLabelList"/>
    <dgm:cxn modelId="{83B7CA40-11B7-4507-8422-A40F02D469B2}" type="presParOf" srcId="{ECFA770B-DE2C-4683-A038-58D0FE44BC27}" destId="{39509775-983E-4110-B989-EE2CD6514BE0}" srcOrd="1" destOrd="0" presId="urn:microsoft.com/office/officeart/2018/5/layout/IconCircleLabelList"/>
    <dgm:cxn modelId="{A44BB251-01EB-4DEF-A28C-6D495183E4DC}" type="presParOf" srcId="{ECFA770B-DE2C-4683-A038-58D0FE44BC27}" destId="{493B43B2-705C-4AE5-8A77-D8DEEDA1B5CF}" srcOrd="2" destOrd="0" presId="urn:microsoft.com/office/officeart/2018/5/layout/IconCircleLabelList"/>
    <dgm:cxn modelId="{1EFA52DF-3C80-4DAA-BED6-AFE2F81796B2}" type="presParOf" srcId="{ECFA770B-DE2C-4683-A038-58D0FE44BC27}" destId="{1AEDC777-00B3-41D7-9AE1-23D741E941C3}"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FCF02-CAD2-4D6F-9542-AD86711168CA}">
      <dsp:nvSpPr>
        <dsp:cNvPr id="0" name=""/>
        <dsp:cNvSpPr/>
      </dsp:nvSpPr>
      <dsp:spPr>
        <a:xfrm>
          <a:off x="638348" y="413862"/>
          <a:ext cx="1887187" cy="1887187"/>
        </a:xfrm>
        <a:prstGeom prst="ellipse">
          <a:avLst/>
        </a:prstGeom>
        <a:solidFill>
          <a:schemeClr val="accent2">
            <a:hueOff val="0"/>
            <a:satOff val="0"/>
            <a:lumOff val="0"/>
            <a:alphaOff val="0"/>
          </a:schemeClr>
        </a:solidFill>
        <a:ln>
          <a:noFill/>
        </a:ln>
        <a:effectLst>
          <a:outerShdw blurRad="50800" dist="12700" dir="5400000" algn="ctr" rotWithShape="0">
            <a:srgbClr val="000000">
              <a:alpha val="50000"/>
            </a:srgbClr>
          </a:outerShdw>
        </a:effectLst>
      </dsp:spPr>
      <dsp:style>
        <a:lnRef idx="0">
          <a:scrgbClr r="0" g="0" b="0"/>
        </a:lnRef>
        <a:fillRef idx="1">
          <a:scrgbClr r="0" g="0" b="0"/>
        </a:fillRef>
        <a:effectRef idx="2">
          <a:scrgbClr r="0" g="0" b="0"/>
        </a:effectRef>
        <a:fontRef idx="minor"/>
      </dsp:style>
    </dsp:sp>
    <dsp:sp modelId="{7C175B98-93F4-4D7C-BB95-1514AB879CD5}">
      <dsp:nvSpPr>
        <dsp:cNvPr id="0" name=""/>
        <dsp:cNvSpPr/>
      </dsp:nvSpPr>
      <dsp:spPr>
        <a:xfrm>
          <a:off x="1040536" y="816049"/>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127117FB-F8A7-4A20-A8A7-EC686DDC76D0}">
      <dsp:nvSpPr>
        <dsp:cNvPr id="0" name=""/>
        <dsp:cNvSpPr/>
      </dsp:nvSpPr>
      <dsp:spPr>
        <a:xfrm>
          <a:off x="35067" y="288886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cap="all"/>
          </a:pPr>
          <a:r>
            <a:rPr lang="en-US" sz="3200" b="1" i="0" kern="1200" dirty="0" err="1"/>
            <a:t>BiFPN</a:t>
          </a:r>
          <a:endParaRPr lang="en-US" sz="3200" kern="1200" dirty="0"/>
        </a:p>
      </dsp:txBody>
      <dsp:txXfrm>
        <a:off x="35067" y="2888862"/>
        <a:ext cx="3093750" cy="720000"/>
      </dsp:txXfrm>
    </dsp:sp>
    <dsp:sp modelId="{BCD8CDD9-0C56-4401-ADB1-8B48DAB2C96F}">
      <dsp:nvSpPr>
        <dsp:cNvPr id="0" name=""/>
        <dsp:cNvSpPr/>
      </dsp:nvSpPr>
      <dsp:spPr>
        <a:xfrm>
          <a:off x="4273504" y="413862"/>
          <a:ext cx="1887187" cy="1887187"/>
        </a:xfrm>
        <a:prstGeom prst="ellipse">
          <a:avLst/>
        </a:prstGeom>
        <a:solidFill>
          <a:schemeClr val="accent2">
            <a:hueOff val="0"/>
            <a:satOff val="0"/>
            <a:lumOff val="0"/>
            <a:alphaOff val="0"/>
          </a:schemeClr>
        </a:solidFill>
        <a:ln>
          <a:noFill/>
        </a:ln>
        <a:effectLst>
          <a:outerShdw blurRad="50800" dist="12700" dir="5400000" algn="ctr" rotWithShape="0">
            <a:srgbClr val="000000">
              <a:alpha val="50000"/>
            </a:srgbClr>
          </a:outerShdw>
        </a:effectLst>
      </dsp:spPr>
      <dsp:style>
        <a:lnRef idx="0">
          <a:scrgbClr r="0" g="0" b="0"/>
        </a:lnRef>
        <a:fillRef idx="1">
          <a:scrgbClr r="0" g="0" b="0"/>
        </a:fillRef>
        <a:effectRef idx="2">
          <a:scrgbClr r="0" g="0" b="0"/>
        </a:effectRef>
        <a:fontRef idx="minor"/>
      </dsp:style>
    </dsp:sp>
    <dsp:sp modelId="{DB4CA7C4-FCA1-4127-B20A-2A5C031A3CF4}">
      <dsp:nvSpPr>
        <dsp:cNvPr id="0" name=""/>
        <dsp:cNvSpPr/>
      </dsp:nvSpPr>
      <dsp:spPr>
        <a:xfrm>
          <a:off x="4675692" y="816049"/>
          <a:ext cx="1082812" cy="1082812"/>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7E6FE37A-5DB0-4899-9FCB-0CE39BC185F8}">
      <dsp:nvSpPr>
        <dsp:cNvPr id="0" name=""/>
        <dsp:cNvSpPr/>
      </dsp:nvSpPr>
      <dsp:spPr>
        <a:xfrm>
          <a:off x="3670223" y="288886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cap="all"/>
          </a:pPr>
          <a:r>
            <a:rPr lang="en-US" sz="2600" b="1" i="0" kern="1200" dirty="0"/>
            <a:t>Compound scaling</a:t>
          </a:r>
          <a:endParaRPr lang="en-US" sz="2600" kern="1200" dirty="0"/>
        </a:p>
      </dsp:txBody>
      <dsp:txXfrm>
        <a:off x="3670223" y="2888862"/>
        <a:ext cx="3093750" cy="720000"/>
      </dsp:txXfrm>
    </dsp:sp>
    <dsp:sp modelId="{FF93E135-77D6-48A0-8871-9BC93D705D06}">
      <dsp:nvSpPr>
        <dsp:cNvPr id="0" name=""/>
        <dsp:cNvSpPr/>
      </dsp:nvSpPr>
      <dsp:spPr>
        <a:xfrm>
          <a:off x="7908661" y="413862"/>
          <a:ext cx="1887187" cy="1887187"/>
        </a:xfrm>
        <a:prstGeom prst="ellipse">
          <a:avLst/>
        </a:prstGeom>
        <a:solidFill>
          <a:schemeClr val="accent2">
            <a:hueOff val="0"/>
            <a:satOff val="0"/>
            <a:lumOff val="0"/>
            <a:alphaOff val="0"/>
          </a:schemeClr>
        </a:solidFill>
        <a:ln>
          <a:noFill/>
        </a:ln>
        <a:effectLst>
          <a:outerShdw blurRad="50800" dist="12700" dir="5400000" algn="ctr" rotWithShape="0">
            <a:srgbClr val="000000">
              <a:alpha val="50000"/>
            </a:srgbClr>
          </a:outerShdw>
        </a:effectLst>
      </dsp:spPr>
      <dsp:style>
        <a:lnRef idx="0">
          <a:scrgbClr r="0" g="0" b="0"/>
        </a:lnRef>
        <a:fillRef idx="1">
          <a:scrgbClr r="0" g="0" b="0"/>
        </a:fillRef>
        <a:effectRef idx="2">
          <a:scrgbClr r="0" g="0" b="0"/>
        </a:effectRef>
        <a:fontRef idx="minor"/>
      </dsp:style>
    </dsp:sp>
    <dsp:sp modelId="{39509775-983E-4110-B989-EE2CD6514BE0}">
      <dsp:nvSpPr>
        <dsp:cNvPr id="0" name=""/>
        <dsp:cNvSpPr/>
      </dsp:nvSpPr>
      <dsp:spPr>
        <a:xfrm>
          <a:off x="8310848" y="816049"/>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3000" r="-3000"/>
          </a:stretch>
        </a:blip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1AEDC777-00B3-41D7-9AE1-23D741E941C3}">
      <dsp:nvSpPr>
        <dsp:cNvPr id="0" name=""/>
        <dsp:cNvSpPr/>
      </dsp:nvSpPr>
      <dsp:spPr>
        <a:xfrm>
          <a:off x="7305379" y="288886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cap="all"/>
          </a:pPr>
          <a:r>
            <a:rPr lang="en-US" sz="2600" b="1" i="0" kern="1200" dirty="0" err="1"/>
            <a:t>EfficientDet</a:t>
          </a:r>
          <a:endParaRPr lang="en-US" sz="2600" kern="1200" dirty="0"/>
        </a:p>
      </dsp:txBody>
      <dsp:txXfrm>
        <a:off x="7305379" y="2888862"/>
        <a:ext cx="30937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52ADB1-275D-430A-89EE-5C7E6CFF6FF2}" type="datetimeFigureOut">
              <a:rPr lang="en-US" smtClean="0"/>
              <a:t>8/17/2020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25628-3A68-42F4-BA86-981817953149}" type="slidenum">
              <a:rPr lang="en-US" smtClean="0"/>
              <a:t>‹#›</a:t>
            </a:fld>
            <a:endParaRPr lang="en-US" dirty="0"/>
          </a:p>
        </p:txBody>
      </p:sp>
    </p:spTree>
    <p:extLst>
      <p:ext uri="{BB962C8B-B14F-4D97-AF65-F5344CB8AC3E}">
        <p14:creationId xmlns:p14="http://schemas.microsoft.com/office/powerpoint/2010/main" val="64925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005E26E-BCB2-4FD5-8FD5-81A5EAE94C21}" type="datetime1">
              <a:rPr lang="en-US" smtClean="0"/>
              <a:t>8/17/2020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C2E9B8-0487-42E4-B571-744A3D775783}" type="datetime1">
              <a:rPr lang="en-US" smtClean="0"/>
              <a:t>8/17/2020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52E32D-1E84-43FD-8158-FFFE757EB0E8}" type="datetime1">
              <a:rPr lang="en-US" smtClean="0"/>
              <a:t>8/17/2020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85C470-CD19-455C-B830-6D252EAD7FE5}" type="datetime1">
              <a:rPr lang="en-US" smtClean="0"/>
              <a:t>8/17/2020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85C43C-50D9-4F49-A136-0EFF292F93ED}" type="datetime1">
              <a:rPr lang="en-US" smtClean="0"/>
              <a:t>8/17/2020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53B1A3-0AEF-4064-A724-D27D660C8653}" type="datetime1">
              <a:rPr lang="en-US" smtClean="0"/>
              <a:t>8/17/2020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D5D0F2-BF66-4A24-9384-A0129B196518}" type="datetime1">
              <a:rPr lang="en-US" smtClean="0"/>
              <a:t>8/17/2020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318A6C-4F6B-48D2-BDB0-D7413B3FDB0A}" type="datetime1">
              <a:rPr lang="en-US" smtClean="0"/>
              <a:t>8/17/2020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01ECED-6ECE-4989-B917-9D4D7E6D3C76}" type="datetime1">
              <a:rPr lang="en-US" smtClean="0"/>
              <a:t>8/17/2020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B570E1-CB40-488E-8C6F-EF4211DFFCB0}" type="datetime1">
              <a:rPr lang="en-US" smtClean="0"/>
              <a:t>8/17/2020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CEB6AF-9F5C-43BE-879E-CB9514111250}" type="datetime1">
              <a:rPr lang="en-US" smtClean="0"/>
              <a:t>8/17/2020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E424C-FCA3-4EDD-B274-8E055D649B7D}" type="datetime1">
              <a:rPr lang="en-US" smtClean="0"/>
              <a:t>8/17/2020</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hf sldNum="0" hdr="0" ftr="0" dt="0"/>
  <p:txStyles>
    <p:titleStyle>
      <a:lvl1pPr algn="l" defTabSz="914400" rtl="1"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r" defTabSz="914400" rtl="1"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r" defTabSz="914400" rtl="1"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r" defTabSz="914400" rtl="1"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r" defTabSz="914400" rtl="1"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r" defTabSz="914400" rtl="1"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r" defTabSz="914400" rtl="1"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r" defTabSz="914400" rtl="1"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r" defTabSz="914400" rtl="1"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r" defTabSz="914400" rtl="1"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myedmondsnews.com/2018/04/live-in-edmonds-what-do-you-call-yourself/" TargetMode="External"/><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230BD1B1-AA22-48F1-B3ED-579CD284605D}"/>
              </a:ext>
              <a:ext uri="{C183D7F6-B498-43B3-948B-1728B52AA6E4}">
                <adec:decorative xmlns:adec="http://schemas.microsoft.com/office/drawing/2017/decorative" val="1"/>
              </a:ext>
            </a:extLst>
          </p:cNvPr>
          <p:cNvPicPr>
            <a:picLocks noChangeAspect="1"/>
          </p:cNvPicPr>
          <p:nvPr/>
        </p:nvPicPr>
        <p:blipFill rotWithShape="1">
          <a:blip r:embed="rId2"/>
          <a:srcRect r="52444" b="-1"/>
          <a:stretch/>
        </p:blipFill>
        <p:spPr>
          <a:xfrm>
            <a:off x="20" y="975"/>
            <a:ext cx="12191980" cy="6858000"/>
          </a:xfrm>
          <a:prstGeom prst="rect">
            <a:avLst/>
          </a:prstGeom>
        </p:spPr>
      </p:pic>
      <p:sp>
        <p:nvSpPr>
          <p:cNvPr id="21" name="Rectangle 20">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D84FB-5D02-47D2-98FD-4F01A02E2AEA}"/>
              </a:ext>
            </a:extLst>
          </p:cNvPr>
          <p:cNvSpPr>
            <a:spLocks noGrp="1"/>
          </p:cNvSpPr>
          <p:nvPr>
            <p:ph type="ctrTitle"/>
          </p:nvPr>
        </p:nvSpPr>
        <p:spPr>
          <a:xfrm>
            <a:off x="4309349" y="3429000"/>
            <a:ext cx="7501651" cy="1090938"/>
          </a:xfrm>
        </p:spPr>
        <p:txBody>
          <a:bodyPr anchor="b">
            <a:normAutofit fontScale="90000"/>
          </a:bodyPr>
          <a:lstStyle/>
          <a:p>
            <a:pPr algn="l"/>
            <a:r>
              <a:rPr lang="en-US" dirty="0" err="1">
                <a:solidFill>
                  <a:srgbClr val="FFFFFF"/>
                </a:solidFill>
              </a:rPr>
              <a:t>Efficientdat</a:t>
            </a:r>
            <a:r>
              <a:rPr lang="en-US" dirty="0">
                <a:solidFill>
                  <a:srgbClr val="FFFFFF"/>
                </a:solidFill>
              </a:rPr>
              <a:t>: scalable and efficient object detection</a:t>
            </a:r>
          </a:p>
        </p:txBody>
      </p:sp>
      <p:sp>
        <p:nvSpPr>
          <p:cNvPr id="3" name="Subtitle 2">
            <a:extLst>
              <a:ext uri="{FF2B5EF4-FFF2-40B4-BE49-F238E27FC236}">
                <a16:creationId xmlns:a16="http://schemas.microsoft.com/office/drawing/2014/main" id="{E9F6641D-ADF3-40BD-9BA3-E740E77C8826}"/>
              </a:ext>
            </a:extLst>
          </p:cNvPr>
          <p:cNvSpPr>
            <a:spLocks noGrp="1"/>
          </p:cNvSpPr>
          <p:nvPr>
            <p:ph type="subTitle" idx="1"/>
          </p:nvPr>
        </p:nvSpPr>
        <p:spPr>
          <a:xfrm>
            <a:off x="4309349" y="4779313"/>
            <a:ext cx="7501650" cy="514816"/>
          </a:xfrm>
        </p:spPr>
        <p:txBody>
          <a:bodyPr anchor="t">
            <a:normAutofit/>
          </a:bodyPr>
          <a:lstStyle/>
          <a:p>
            <a:r>
              <a:rPr lang="en-US" dirty="0">
                <a:solidFill>
                  <a:srgbClr val="FFFFFF"/>
                </a:solidFill>
              </a:rPr>
              <a:t>Mohamed Abdo </a:t>
            </a:r>
            <a:r>
              <a:rPr lang="en-US" dirty="0" err="1">
                <a:solidFill>
                  <a:srgbClr val="FFFFFF"/>
                </a:solidFill>
              </a:rPr>
              <a:t>Elnashar</a:t>
            </a:r>
            <a:endParaRPr lang="en-US" dirty="0">
              <a:solidFill>
                <a:srgbClr val="FFFFFF"/>
              </a:solidFill>
            </a:endParaRPr>
          </a:p>
        </p:txBody>
      </p:sp>
      <p:cxnSp>
        <p:nvCxnSpPr>
          <p:cNvPr id="23" name="Straight Connector 22">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4AC4E3"/>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06257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545DA-27E8-430D-84F1-F9F7E628CCC8}"/>
              </a:ext>
            </a:extLst>
          </p:cNvPr>
          <p:cNvSpPr>
            <a:spLocks noGrp="1"/>
          </p:cNvSpPr>
          <p:nvPr>
            <p:ph type="title"/>
          </p:nvPr>
        </p:nvSpPr>
        <p:spPr>
          <a:xfrm>
            <a:off x="1024128" y="585216"/>
            <a:ext cx="9720072" cy="1318535"/>
          </a:xfrm>
        </p:spPr>
        <p:txBody>
          <a:bodyPr/>
          <a:lstStyle/>
          <a:p>
            <a:r>
              <a:rPr lang="en-US" cap="none" dirty="0" err="1"/>
              <a:t>EfficientDet</a:t>
            </a:r>
            <a:endParaRPr lang="ar-EG" cap="none" dirty="0"/>
          </a:p>
        </p:txBody>
      </p:sp>
      <p:pic>
        <p:nvPicPr>
          <p:cNvPr id="7" name="Content Placeholder 6">
            <a:extLst>
              <a:ext uri="{FF2B5EF4-FFF2-40B4-BE49-F238E27FC236}">
                <a16:creationId xmlns:a16="http://schemas.microsoft.com/office/drawing/2014/main" id="{3A013957-E132-4902-99A3-2C17FB6C38DD}"/>
              </a:ext>
            </a:extLst>
          </p:cNvPr>
          <p:cNvPicPr>
            <a:picLocks noGrp="1" noChangeAspect="1"/>
          </p:cNvPicPr>
          <p:nvPr>
            <p:ph idx="1"/>
          </p:nvPr>
        </p:nvPicPr>
        <p:blipFill>
          <a:blip r:embed="rId2"/>
          <a:stretch>
            <a:fillRect/>
          </a:stretch>
        </p:blipFill>
        <p:spPr>
          <a:xfrm>
            <a:off x="776600" y="1603947"/>
            <a:ext cx="10191072" cy="3759119"/>
          </a:xfrm>
        </p:spPr>
      </p:pic>
      <p:sp>
        <p:nvSpPr>
          <p:cNvPr id="11" name="TextBox 10">
            <a:extLst>
              <a:ext uri="{FF2B5EF4-FFF2-40B4-BE49-F238E27FC236}">
                <a16:creationId xmlns:a16="http://schemas.microsoft.com/office/drawing/2014/main" id="{9AF42DBE-0D74-4742-A6F3-67A0F02DB237}"/>
              </a:ext>
            </a:extLst>
          </p:cNvPr>
          <p:cNvSpPr txBox="1"/>
          <p:nvPr/>
        </p:nvSpPr>
        <p:spPr>
          <a:xfrm>
            <a:off x="719529" y="5936105"/>
            <a:ext cx="10643016" cy="707886"/>
          </a:xfrm>
          <a:prstGeom prst="rect">
            <a:avLst/>
          </a:prstGeom>
          <a:noFill/>
        </p:spPr>
        <p:txBody>
          <a:bodyPr wrap="square" rtlCol="1">
            <a:spAutoFit/>
          </a:bodyPr>
          <a:lstStyle/>
          <a:p>
            <a:r>
              <a:rPr lang="en-US" sz="2000" b="0" i="0" dirty="0">
                <a:solidFill>
                  <a:srgbClr val="292929"/>
                </a:solidFill>
                <a:effectLst/>
                <a:latin typeface="medium-content-serif-font"/>
              </a:rPr>
              <a:t>As the name suggests, using </a:t>
            </a:r>
            <a:r>
              <a:rPr lang="en-US" sz="2000" b="0" i="0" dirty="0" err="1">
                <a:solidFill>
                  <a:srgbClr val="292929"/>
                </a:solidFill>
                <a:effectLst/>
                <a:latin typeface="medium-content-serif-font"/>
              </a:rPr>
              <a:t>EfficientNets</a:t>
            </a:r>
            <a:r>
              <a:rPr lang="en-US" sz="2000" b="0" i="0" dirty="0">
                <a:solidFill>
                  <a:srgbClr val="292929"/>
                </a:solidFill>
                <a:effectLst/>
                <a:latin typeface="medium-content-serif-font"/>
              </a:rPr>
              <a:t> as the backbone network along with </a:t>
            </a:r>
            <a:r>
              <a:rPr lang="en-US" sz="2000" b="0" i="0" dirty="0" err="1">
                <a:solidFill>
                  <a:srgbClr val="292929"/>
                </a:solidFill>
                <a:effectLst/>
                <a:latin typeface="medium-content-serif-font"/>
              </a:rPr>
              <a:t>BiFPNs</a:t>
            </a:r>
            <a:r>
              <a:rPr lang="en-US" sz="2000" b="0" i="0" dirty="0">
                <a:solidFill>
                  <a:srgbClr val="292929"/>
                </a:solidFill>
                <a:effectLst/>
                <a:latin typeface="medium-content-serif-font"/>
              </a:rPr>
              <a:t>, we get a new family of detectors called </a:t>
            </a:r>
            <a:r>
              <a:rPr lang="en-US" sz="2000" b="0" i="0" dirty="0" err="1">
                <a:solidFill>
                  <a:srgbClr val="292929"/>
                </a:solidFill>
                <a:effectLst/>
                <a:latin typeface="medium-content-serif-font"/>
              </a:rPr>
              <a:t>EfficientDet</a:t>
            </a:r>
            <a:r>
              <a:rPr lang="en-US" sz="2000" b="0" i="0" dirty="0">
                <a:solidFill>
                  <a:srgbClr val="292929"/>
                </a:solidFill>
                <a:effectLst/>
                <a:latin typeface="medium-content-serif-font"/>
              </a:rPr>
              <a:t>.</a:t>
            </a:r>
            <a:endParaRPr lang="ar-EG" sz="2000" dirty="0"/>
          </a:p>
        </p:txBody>
      </p:sp>
    </p:spTree>
    <p:extLst>
      <p:ext uri="{BB962C8B-B14F-4D97-AF65-F5344CB8AC3E}">
        <p14:creationId xmlns:p14="http://schemas.microsoft.com/office/powerpoint/2010/main" val="28665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545DA-27E8-430D-84F1-F9F7E628CCC8}"/>
              </a:ext>
            </a:extLst>
          </p:cNvPr>
          <p:cNvSpPr>
            <a:spLocks noGrp="1"/>
          </p:cNvSpPr>
          <p:nvPr>
            <p:ph type="title"/>
          </p:nvPr>
        </p:nvSpPr>
        <p:spPr>
          <a:xfrm>
            <a:off x="1024128" y="585216"/>
            <a:ext cx="9720072" cy="1318535"/>
          </a:xfrm>
        </p:spPr>
        <p:txBody>
          <a:bodyPr/>
          <a:lstStyle/>
          <a:p>
            <a:r>
              <a:rPr lang="en-US" cap="none" dirty="0" err="1"/>
              <a:t>EfficientDet</a:t>
            </a:r>
            <a:r>
              <a:rPr lang="en-US" cap="none" dirty="0"/>
              <a:t> (</a:t>
            </a:r>
            <a:r>
              <a:rPr lang="en-US" cap="none" dirty="0">
                <a:solidFill>
                  <a:srgbClr val="FF0000"/>
                </a:solidFill>
              </a:rPr>
              <a:t>Architecture</a:t>
            </a:r>
            <a:r>
              <a:rPr lang="en-US" b="1" dirty="0"/>
              <a:t>)</a:t>
            </a:r>
            <a:endParaRPr lang="ar-EG" cap="none" dirty="0"/>
          </a:p>
        </p:txBody>
      </p:sp>
      <p:pic>
        <p:nvPicPr>
          <p:cNvPr id="7" name="Content Placeholder 6">
            <a:extLst>
              <a:ext uri="{FF2B5EF4-FFF2-40B4-BE49-F238E27FC236}">
                <a16:creationId xmlns:a16="http://schemas.microsoft.com/office/drawing/2014/main" id="{3A013957-E132-4902-99A3-2C17FB6C38DD}"/>
              </a:ext>
            </a:extLst>
          </p:cNvPr>
          <p:cNvPicPr>
            <a:picLocks noGrp="1" noChangeAspect="1"/>
          </p:cNvPicPr>
          <p:nvPr>
            <p:ph idx="1"/>
          </p:nvPr>
        </p:nvPicPr>
        <p:blipFill>
          <a:blip r:embed="rId2"/>
          <a:stretch>
            <a:fillRect/>
          </a:stretch>
        </p:blipFill>
        <p:spPr>
          <a:xfrm>
            <a:off x="6288373" y="585216"/>
            <a:ext cx="5833541" cy="2540818"/>
          </a:xfrm>
        </p:spPr>
      </p:pic>
      <p:sp>
        <p:nvSpPr>
          <p:cNvPr id="11" name="TextBox 10">
            <a:extLst>
              <a:ext uri="{FF2B5EF4-FFF2-40B4-BE49-F238E27FC236}">
                <a16:creationId xmlns:a16="http://schemas.microsoft.com/office/drawing/2014/main" id="{9AF42DBE-0D74-4742-A6F3-67A0F02DB237}"/>
              </a:ext>
            </a:extLst>
          </p:cNvPr>
          <p:cNvSpPr txBox="1"/>
          <p:nvPr/>
        </p:nvSpPr>
        <p:spPr>
          <a:xfrm>
            <a:off x="764498" y="3257613"/>
            <a:ext cx="9526249" cy="400110"/>
          </a:xfrm>
          <a:prstGeom prst="rect">
            <a:avLst/>
          </a:prstGeom>
          <a:noFill/>
        </p:spPr>
        <p:txBody>
          <a:bodyPr wrap="square" rtlCol="1">
            <a:spAutoFit/>
          </a:bodyPr>
          <a:lstStyle/>
          <a:p>
            <a:r>
              <a:rPr lang="en-US" sz="2000" dirty="0"/>
              <a:t>1- </a:t>
            </a:r>
            <a:r>
              <a:rPr lang="en-US" sz="2000" dirty="0" err="1"/>
              <a:t>EfficientDet</a:t>
            </a:r>
            <a:r>
              <a:rPr lang="en-US" sz="2000" dirty="0"/>
              <a:t> detectors are single-shot detectors much like SSD and </a:t>
            </a:r>
            <a:r>
              <a:rPr lang="en-US" sz="2000" dirty="0" err="1"/>
              <a:t>RetinaNet</a:t>
            </a:r>
            <a:r>
              <a:rPr lang="en-US" sz="2000" dirty="0"/>
              <a:t>.</a:t>
            </a:r>
            <a:endParaRPr lang="ar-EG" sz="2000" dirty="0"/>
          </a:p>
        </p:txBody>
      </p:sp>
      <p:sp>
        <p:nvSpPr>
          <p:cNvPr id="5" name="TextBox 4">
            <a:extLst>
              <a:ext uri="{FF2B5EF4-FFF2-40B4-BE49-F238E27FC236}">
                <a16:creationId xmlns:a16="http://schemas.microsoft.com/office/drawing/2014/main" id="{BFB5A20D-5A1D-4583-B8F9-97D4D6423834}"/>
              </a:ext>
            </a:extLst>
          </p:cNvPr>
          <p:cNvSpPr txBox="1"/>
          <p:nvPr/>
        </p:nvSpPr>
        <p:spPr>
          <a:xfrm>
            <a:off x="764499" y="3789302"/>
            <a:ext cx="9526249" cy="400110"/>
          </a:xfrm>
          <a:prstGeom prst="rect">
            <a:avLst/>
          </a:prstGeom>
          <a:noFill/>
        </p:spPr>
        <p:txBody>
          <a:bodyPr wrap="square" rtlCol="1">
            <a:spAutoFit/>
          </a:bodyPr>
          <a:lstStyle/>
          <a:p>
            <a:r>
              <a:rPr lang="en-US" sz="2000" dirty="0"/>
              <a:t>2- </a:t>
            </a:r>
            <a:r>
              <a:rPr lang="en-US" dirty="0"/>
              <a:t>The backbone networks are ImageNet pretrained </a:t>
            </a:r>
            <a:r>
              <a:rPr lang="en-US" dirty="0" err="1"/>
              <a:t>EfficientNets</a:t>
            </a:r>
            <a:r>
              <a:rPr lang="en-US" dirty="0"/>
              <a:t>.</a:t>
            </a:r>
            <a:endParaRPr lang="ar-EG" sz="2000" dirty="0"/>
          </a:p>
        </p:txBody>
      </p:sp>
      <p:sp>
        <p:nvSpPr>
          <p:cNvPr id="6" name="TextBox 5">
            <a:extLst>
              <a:ext uri="{FF2B5EF4-FFF2-40B4-BE49-F238E27FC236}">
                <a16:creationId xmlns:a16="http://schemas.microsoft.com/office/drawing/2014/main" id="{553A9AE9-B5B0-4DC6-9946-4B7EA6428BF1}"/>
              </a:ext>
            </a:extLst>
          </p:cNvPr>
          <p:cNvSpPr txBox="1"/>
          <p:nvPr/>
        </p:nvSpPr>
        <p:spPr>
          <a:xfrm>
            <a:off x="764498" y="4320991"/>
            <a:ext cx="10882859" cy="677108"/>
          </a:xfrm>
          <a:prstGeom prst="rect">
            <a:avLst/>
          </a:prstGeom>
          <a:noFill/>
        </p:spPr>
        <p:txBody>
          <a:bodyPr wrap="square" rtlCol="1">
            <a:spAutoFit/>
          </a:bodyPr>
          <a:lstStyle/>
          <a:p>
            <a:r>
              <a:rPr lang="en-US" sz="2000" dirty="0"/>
              <a:t>3- </a:t>
            </a:r>
            <a:r>
              <a:rPr lang="en-US" dirty="0"/>
              <a:t>The proposed </a:t>
            </a:r>
            <a:r>
              <a:rPr lang="en-US" dirty="0" err="1"/>
              <a:t>BiFPN</a:t>
            </a:r>
            <a:r>
              <a:rPr lang="en-US" dirty="0"/>
              <a:t> serves as the feature network, which takes level 3–7 features {P3, P4, P5, P6, P7} from the    backbone network and repeatedly applies top-down and bottom-up bidirectional feature fusion.</a:t>
            </a:r>
            <a:endParaRPr lang="ar-EG" sz="2000" dirty="0"/>
          </a:p>
        </p:txBody>
      </p:sp>
      <p:sp>
        <p:nvSpPr>
          <p:cNvPr id="8" name="TextBox 7">
            <a:extLst>
              <a:ext uri="{FF2B5EF4-FFF2-40B4-BE49-F238E27FC236}">
                <a16:creationId xmlns:a16="http://schemas.microsoft.com/office/drawing/2014/main" id="{7C4C8641-2F77-4DB8-B698-A513C69AF1B1}"/>
              </a:ext>
            </a:extLst>
          </p:cNvPr>
          <p:cNvSpPr txBox="1"/>
          <p:nvPr/>
        </p:nvSpPr>
        <p:spPr>
          <a:xfrm>
            <a:off x="764498" y="5079100"/>
            <a:ext cx="10598046" cy="677108"/>
          </a:xfrm>
          <a:prstGeom prst="rect">
            <a:avLst/>
          </a:prstGeom>
          <a:noFill/>
        </p:spPr>
        <p:txBody>
          <a:bodyPr wrap="square" rtlCol="1">
            <a:spAutoFit/>
          </a:bodyPr>
          <a:lstStyle/>
          <a:p>
            <a:r>
              <a:rPr lang="en-US" sz="2000" dirty="0"/>
              <a:t>4- </a:t>
            </a:r>
            <a:r>
              <a:rPr lang="en-US" dirty="0"/>
              <a:t>These fused features are fed to a class and box network to produce object class and bounding box predictions respectively</a:t>
            </a:r>
            <a:endParaRPr lang="ar-EG" sz="2000" dirty="0"/>
          </a:p>
        </p:txBody>
      </p:sp>
      <p:sp>
        <p:nvSpPr>
          <p:cNvPr id="9" name="TextBox 8">
            <a:extLst>
              <a:ext uri="{FF2B5EF4-FFF2-40B4-BE49-F238E27FC236}">
                <a16:creationId xmlns:a16="http://schemas.microsoft.com/office/drawing/2014/main" id="{9DB3A75F-32F0-4B0D-BCA5-13C926DBF25C}"/>
              </a:ext>
            </a:extLst>
          </p:cNvPr>
          <p:cNvSpPr txBox="1"/>
          <p:nvPr/>
        </p:nvSpPr>
        <p:spPr>
          <a:xfrm>
            <a:off x="764499" y="5810759"/>
            <a:ext cx="9526249" cy="400110"/>
          </a:xfrm>
          <a:prstGeom prst="rect">
            <a:avLst/>
          </a:prstGeom>
          <a:noFill/>
        </p:spPr>
        <p:txBody>
          <a:bodyPr wrap="square" rtlCol="1">
            <a:spAutoFit/>
          </a:bodyPr>
          <a:lstStyle/>
          <a:p>
            <a:r>
              <a:rPr lang="en-US" sz="2000" dirty="0"/>
              <a:t>5- </a:t>
            </a:r>
            <a:r>
              <a:rPr lang="en-US" dirty="0"/>
              <a:t>The class and box network weights are shared across all levels of features.</a:t>
            </a:r>
            <a:endParaRPr lang="ar-EG" sz="2000" dirty="0"/>
          </a:p>
        </p:txBody>
      </p:sp>
    </p:spTree>
    <p:extLst>
      <p:ext uri="{BB962C8B-B14F-4D97-AF65-F5344CB8AC3E}">
        <p14:creationId xmlns:p14="http://schemas.microsoft.com/office/powerpoint/2010/main" val="2141083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9">
                                            <p:txEl>
                                              <p:pRg st="0" end="0"/>
                                            </p:txEl>
                                          </p:spTgt>
                                        </p:tgtEl>
                                        <p:attrNameLst>
                                          <p:attrName>style.visibility</p:attrName>
                                        </p:attrNameLst>
                                      </p:cBhvr>
                                      <p:to>
                                        <p:strVal val="visible"/>
                                      </p:to>
                                    </p:set>
                                    <p:animEffect transition="in" filter="fade">
                                      <p:cBhvr>
                                        <p:cTn id="42" dur="1000"/>
                                        <p:tgtEl>
                                          <p:spTgt spid="9">
                                            <p:txEl>
                                              <p:pRg st="0" end="0"/>
                                            </p:txEl>
                                          </p:spTgt>
                                        </p:tgtEl>
                                      </p:cBhvr>
                                    </p:animEffect>
                                    <p:anim calcmode="lin" valueType="num">
                                      <p:cBhvr>
                                        <p:cTn id="43"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 grpId="0"/>
      <p:bldP spid="6"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24128" y="585216"/>
            <a:ext cx="9720072" cy="1499616"/>
          </a:xfrm>
        </p:spPr>
        <p:txBody>
          <a:bodyPr>
            <a:normAutofit/>
          </a:bodyPr>
          <a:lstStyle/>
          <a:p>
            <a:pPr algn="l"/>
            <a:r>
              <a:rPr lang="en-US" b="0" i="0" dirty="0">
                <a:solidFill>
                  <a:srgbClr val="292929"/>
                </a:solidFill>
                <a:effectLst/>
                <a:latin typeface="medium-content-serif-font"/>
              </a:rPr>
              <a:t>There are three major contributions</a:t>
            </a:r>
            <a:endParaRPr lang="en-US" dirty="0"/>
          </a:p>
        </p:txBody>
      </p:sp>
      <p:pic>
        <p:nvPicPr>
          <p:cNvPr id="6" name="Content Placeholder 5">
            <a:extLst>
              <a:ext uri="{FF2B5EF4-FFF2-40B4-BE49-F238E27FC236}">
                <a16:creationId xmlns:a16="http://schemas.microsoft.com/office/drawing/2014/main" id="{5A6DB26E-0748-4B07-918B-040E3DF223FF}"/>
              </a:ext>
            </a:extLst>
          </p:cNvPr>
          <p:cNvPicPr>
            <a:picLocks noGrp="1" noChangeAspect="1"/>
          </p:cNvPicPr>
          <p:nvPr>
            <p:ph idx="1"/>
          </p:nvPr>
        </p:nvPicPr>
        <p:blipFill>
          <a:blip r:embed="rId2"/>
          <a:stretch>
            <a:fillRect/>
          </a:stretch>
        </p:blipFill>
        <p:spPr>
          <a:xfrm>
            <a:off x="4318836" y="2478776"/>
            <a:ext cx="2590819" cy="3667152"/>
          </a:xfrm>
        </p:spPr>
      </p:pic>
    </p:spTree>
    <p:extLst>
      <p:ext uri="{BB962C8B-B14F-4D97-AF65-F5344CB8AC3E}">
        <p14:creationId xmlns:p14="http://schemas.microsoft.com/office/powerpoint/2010/main" val="9342013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24128" y="585216"/>
            <a:ext cx="9720072" cy="1499616"/>
          </a:xfrm>
        </p:spPr>
        <p:txBody>
          <a:bodyPr>
            <a:normAutofit/>
          </a:bodyPr>
          <a:lstStyle/>
          <a:p>
            <a:pPr lvl="0">
              <a:lnSpc>
                <a:spcPct val="100000"/>
              </a:lnSpc>
              <a:defRPr cap="all"/>
            </a:pPr>
            <a:r>
              <a:rPr lang="en-US" cap="none" dirty="0"/>
              <a:t>C</a:t>
            </a:r>
            <a:r>
              <a:rPr lang="en-US" i="0" cap="none" dirty="0"/>
              <a:t>ompound </a:t>
            </a:r>
            <a:r>
              <a:rPr lang="en-US" cap="none" dirty="0"/>
              <a:t>S</a:t>
            </a:r>
            <a:r>
              <a:rPr lang="en-US" i="0" cap="none" dirty="0"/>
              <a:t>caling</a:t>
            </a:r>
            <a:endParaRPr lang="en-US" cap="none" dirty="0"/>
          </a:p>
        </p:txBody>
      </p:sp>
      <p:sp>
        <p:nvSpPr>
          <p:cNvPr id="4" name="Content Placeholder 3">
            <a:extLst>
              <a:ext uri="{FF2B5EF4-FFF2-40B4-BE49-F238E27FC236}">
                <a16:creationId xmlns:a16="http://schemas.microsoft.com/office/drawing/2014/main" id="{2B8C32EC-A531-4495-91A3-C5DB0BB673DA}"/>
              </a:ext>
            </a:extLst>
          </p:cNvPr>
          <p:cNvSpPr>
            <a:spLocks noGrp="1"/>
          </p:cNvSpPr>
          <p:nvPr>
            <p:ph idx="1"/>
          </p:nvPr>
        </p:nvSpPr>
        <p:spPr>
          <a:xfrm>
            <a:off x="1024128" y="2420334"/>
            <a:ext cx="7902515" cy="944957"/>
          </a:xfrm>
        </p:spPr>
        <p:txBody>
          <a:bodyPr>
            <a:normAutofit/>
          </a:bodyPr>
          <a:lstStyle/>
          <a:p>
            <a:pPr algn="l"/>
            <a:r>
              <a:rPr lang="en-US" sz="2400" dirty="0"/>
              <a:t>A new method, which jointly scales up backbone, feature network, box/class network, and resolution, in a principled way.</a:t>
            </a:r>
            <a:endParaRPr lang="ar-EG" sz="2400" dirty="0"/>
          </a:p>
        </p:txBody>
      </p:sp>
      <p:sp>
        <p:nvSpPr>
          <p:cNvPr id="6" name="TextBox 5">
            <a:extLst>
              <a:ext uri="{FF2B5EF4-FFF2-40B4-BE49-F238E27FC236}">
                <a16:creationId xmlns:a16="http://schemas.microsoft.com/office/drawing/2014/main" id="{153AD837-59AF-424D-B788-28C2B05C0ECB}"/>
              </a:ext>
            </a:extLst>
          </p:cNvPr>
          <p:cNvSpPr txBox="1"/>
          <p:nvPr/>
        </p:nvSpPr>
        <p:spPr>
          <a:xfrm>
            <a:off x="1024128" y="3876876"/>
            <a:ext cx="8049533" cy="1938992"/>
          </a:xfrm>
          <a:prstGeom prst="rect">
            <a:avLst/>
          </a:prstGeom>
          <a:noFill/>
        </p:spPr>
        <p:txBody>
          <a:bodyPr wrap="square" rtlCol="1">
            <a:spAutoFit/>
          </a:bodyPr>
          <a:lstStyle/>
          <a:p>
            <a:r>
              <a:rPr lang="en-US" sz="2400" dirty="0"/>
              <a:t>Object detectors have much more scaling dimensions than image classification models, so grid search for all dimensions is very expensive. Therefore, the authors used a heuristic-based scaling approach, but still, follow the main idea of jointly scaling up all dimensions.</a:t>
            </a:r>
            <a:endParaRPr lang="ar-EG" sz="2400" dirty="0"/>
          </a:p>
        </p:txBody>
      </p:sp>
    </p:spTree>
    <p:extLst>
      <p:ext uri="{BB962C8B-B14F-4D97-AF65-F5344CB8AC3E}">
        <p14:creationId xmlns:p14="http://schemas.microsoft.com/office/powerpoint/2010/main" val="429067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24128" y="585216"/>
            <a:ext cx="9720072" cy="1499616"/>
          </a:xfrm>
        </p:spPr>
        <p:txBody>
          <a:bodyPr>
            <a:normAutofit fontScale="90000"/>
          </a:bodyPr>
          <a:lstStyle/>
          <a:p>
            <a:pPr lvl="0">
              <a:lnSpc>
                <a:spcPct val="100000"/>
              </a:lnSpc>
              <a:defRPr cap="all"/>
            </a:pPr>
            <a:r>
              <a:rPr lang="en-US" cap="none" dirty="0"/>
              <a:t>The main idea of jointly scaling up all dimensions</a:t>
            </a:r>
          </a:p>
        </p:txBody>
      </p:sp>
      <p:pic>
        <p:nvPicPr>
          <p:cNvPr id="8" name="Content Placeholder 7">
            <a:extLst>
              <a:ext uri="{FF2B5EF4-FFF2-40B4-BE49-F238E27FC236}">
                <a16:creationId xmlns:a16="http://schemas.microsoft.com/office/drawing/2014/main" id="{0631267A-5944-40D2-8563-A38ACA90917A}"/>
              </a:ext>
            </a:extLst>
          </p:cNvPr>
          <p:cNvPicPr>
            <a:picLocks noGrp="1" noChangeAspect="1"/>
          </p:cNvPicPr>
          <p:nvPr>
            <p:ph idx="1"/>
          </p:nvPr>
        </p:nvPicPr>
        <p:blipFill>
          <a:blip r:embed="rId2"/>
          <a:stretch>
            <a:fillRect/>
          </a:stretch>
        </p:blipFill>
        <p:spPr>
          <a:xfrm>
            <a:off x="1024128" y="2266075"/>
            <a:ext cx="8319058" cy="4591925"/>
          </a:xfrm>
        </p:spPr>
      </p:pic>
    </p:spTree>
    <p:extLst>
      <p:ext uri="{BB962C8B-B14F-4D97-AF65-F5344CB8AC3E}">
        <p14:creationId xmlns:p14="http://schemas.microsoft.com/office/powerpoint/2010/main" val="2500455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24128" y="585216"/>
            <a:ext cx="9720072" cy="1499616"/>
          </a:xfrm>
        </p:spPr>
        <p:txBody>
          <a:bodyPr>
            <a:normAutofit fontScale="90000"/>
          </a:bodyPr>
          <a:lstStyle/>
          <a:p>
            <a:pPr lvl="0">
              <a:lnSpc>
                <a:spcPct val="100000"/>
              </a:lnSpc>
              <a:defRPr cap="all"/>
            </a:pPr>
            <a:r>
              <a:rPr lang="en-US" cap="none" dirty="0"/>
              <a:t>The main idea of jointly scaling up all dimensions</a:t>
            </a:r>
          </a:p>
        </p:txBody>
      </p:sp>
      <p:pic>
        <p:nvPicPr>
          <p:cNvPr id="6" name="Content Placeholder 5">
            <a:extLst>
              <a:ext uri="{FF2B5EF4-FFF2-40B4-BE49-F238E27FC236}">
                <a16:creationId xmlns:a16="http://schemas.microsoft.com/office/drawing/2014/main" id="{88D17E3E-35F3-48C9-9ED1-C735068C856B}"/>
              </a:ext>
            </a:extLst>
          </p:cNvPr>
          <p:cNvPicPr>
            <a:picLocks noGrp="1" noChangeAspect="1"/>
          </p:cNvPicPr>
          <p:nvPr>
            <p:ph idx="1"/>
          </p:nvPr>
        </p:nvPicPr>
        <p:blipFill>
          <a:blip r:embed="rId2"/>
          <a:stretch>
            <a:fillRect/>
          </a:stretch>
        </p:blipFill>
        <p:spPr>
          <a:xfrm>
            <a:off x="909857" y="2084832"/>
            <a:ext cx="8189171" cy="4823531"/>
          </a:xfrm>
        </p:spPr>
      </p:pic>
    </p:spTree>
    <p:extLst>
      <p:ext uri="{BB962C8B-B14F-4D97-AF65-F5344CB8AC3E}">
        <p14:creationId xmlns:p14="http://schemas.microsoft.com/office/powerpoint/2010/main" val="1156205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24128" y="585216"/>
            <a:ext cx="9720072" cy="1499616"/>
          </a:xfrm>
        </p:spPr>
        <p:txBody>
          <a:bodyPr>
            <a:normAutofit fontScale="90000"/>
          </a:bodyPr>
          <a:lstStyle/>
          <a:p>
            <a:pPr lvl="0">
              <a:lnSpc>
                <a:spcPct val="100000"/>
              </a:lnSpc>
              <a:defRPr cap="all"/>
            </a:pPr>
            <a:r>
              <a:rPr lang="en-US" cap="none" dirty="0"/>
              <a:t>The main idea of jointly scaling up all dimensions</a:t>
            </a:r>
          </a:p>
        </p:txBody>
      </p:sp>
      <p:sp>
        <p:nvSpPr>
          <p:cNvPr id="4" name="Content Placeholder 3">
            <a:extLst>
              <a:ext uri="{FF2B5EF4-FFF2-40B4-BE49-F238E27FC236}">
                <a16:creationId xmlns:a16="http://schemas.microsoft.com/office/drawing/2014/main" id="{4649EEDF-DC7D-48B1-BF1A-E0B9B22DDD37}"/>
              </a:ext>
            </a:extLst>
          </p:cNvPr>
          <p:cNvSpPr>
            <a:spLocks noGrp="1"/>
          </p:cNvSpPr>
          <p:nvPr>
            <p:ph idx="1"/>
          </p:nvPr>
        </p:nvSpPr>
        <p:spPr>
          <a:xfrm>
            <a:off x="1024128" y="2084831"/>
            <a:ext cx="9720073" cy="3857269"/>
          </a:xfrm>
        </p:spPr>
        <p:txBody>
          <a:bodyPr>
            <a:normAutofit/>
          </a:bodyPr>
          <a:lstStyle/>
          <a:p>
            <a:pPr algn="l"/>
            <a:r>
              <a:rPr lang="en-US" sz="2400" b="0" i="0" dirty="0">
                <a:solidFill>
                  <a:srgbClr val="292929"/>
                </a:solidFill>
                <a:effectLst/>
                <a:latin typeface="medium-content-serif-font"/>
              </a:rPr>
              <a:t>Now, using equations (1), (2), and (3),</a:t>
            </a:r>
          </a:p>
          <a:p>
            <a:pPr algn="l"/>
            <a:r>
              <a:rPr lang="en-US" sz="2400" b="0" i="0" dirty="0">
                <a:solidFill>
                  <a:srgbClr val="292929"/>
                </a:solidFill>
                <a:effectLst/>
                <a:latin typeface="medium-content-serif-font"/>
              </a:rPr>
              <a:t> and different values of ϕ , </a:t>
            </a:r>
          </a:p>
          <a:p>
            <a:pPr algn="l"/>
            <a:r>
              <a:rPr lang="en-US" sz="2400" b="0" i="0" dirty="0">
                <a:solidFill>
                  <a:srgbClr val="292929"/>
                </a:solidFill>
                <a:effectLst/>
                <a:latin typeface="medium-content-serif-font"/>
              </a:rPr>
              <a:t>we can go from Efficient-D0 (ϕ=0) to Efficient-D6 (ϕ=6). </a:t>
            </a:r>
          </a:p>
          <a:p>
            <a:pPr algn="l"/>
            <a:r>
              <a:rPr lang="en-US" sz="2400" b="0" i="0" dirty="0">
                <a:solidFill>
                  <a:srgbClr val="292929"/>
                </a:solidFill>
                <a:effectLst/>
                <a:latin typeface="medium-content-serif-font"/>
              </a:rPr>
              <a:t>models scaled up with ϕ ≥ 7 could not fit memory unless changing batch size or other settings. </a:t>
            </a:r>
          </a:p>
          <a:p>
            <a:pPr algn="l"/>
            <a:r>
              <a:rPr lang="en-US" sz="2400" b="0" i="0" dirty="0">
                <a:solidFill>
                  <a:srgbClr val="292929"/>
                </a:solidFill>
                <a:effectLst/>
                <a:latin typeface="medium-content-serif-font"/>
              </a:rPr>
              <a:t>Therefore, the authors expanded D6 to D7 by only enlarging input size while keeping all other dimensions the same, such that we can use the same training settings for all models. Here is a table summarizing all these configs</a:t>
            </a:r>
            <a:endParaRPr lang="ar-EG" sz="2400" dirty="0"/>
          </a:p>
        </p:txBody>
      </p:sp>
    </p:spTree>
    <p:extLst>
      <p:ext uri="{BB962C8B-B14F-4D97-AF65-F5344CB8AC3E}">
        <p14:creationId xmlns:p14="http://schemas.microsoft.com/office/powerpoint/2010/main" val="2558514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24128" y="585216"/>
            <a:ext cx="9720072" cy="1499616"/>
          </a:xfrm>
        </p:spPr>
        <p:txBody>
          <a:bodyPr>
            <a:normAutofit fontScale="90000"/>
          </a:bodyPr>
          <a:lstStyle/>
          <a:p>
            <a:pPr lvl="0">
              <a:lnSpc>
                <a:spcPct val="100000"/>
              </a:lnSpc>
              <a:defRPr cap="all"/>
            </a:pPr>
            <a:r>
              <a:rPr lang="en-US" cap="none" dirty="0"/>
              <a:t>The main idea of jointly scaling up all dimensions</a:t>
            </a:r>
          </a:p>
        </p:txBody>
      </p:sp>
      <p:pic>
        <p:nvPicPr>
          <p:cNvPr id="7" name="Content Placeholder 6">
            <a:extLst>
              <a:ext uri="{FF2B5EF4-FFF2-40B4-BE49-F238E27FC236}">
                <a16:creationId xmlns:a16="http://schemas.microsoft.com/office/drawing/2014/main" id="{B8195D46-7A1D-4DE0-B026-047291FAA4F9}"/>
              </a:ext>
            </a:extLst>
          </p:cNvPr>
          <p:cNvPicPr>
            <a:picLocks noGrp="1" noChangeAspect="1"/>
          </p:cNvPicPr>
          <p:nvPr>
            <p:ph idx="1"/>
          </p:nvPr>
        </p:nvPicPr>
        <p:blipFill>
          <a:blip r:embed="rId2"/>
          <a:stretch>
            <a:fillRect/>
          </a:stretch>
        </p:blipFill>
        <p:spPr>
          <a:xfrm>
            <a:off x="1986197" y="1836295"/>
            <a:ext cx="7375159" cy="4853044"/>
          </a:xfrm>
        </p:spPr>
      </p:pic>
    </p:spTree>
    <p:extLst>
      <p:ext uri="{BB962C8B-B14F-4D97-AF65-F5344CB8AC3E}">
        <p14:creationId xmlns:p14="http://schemas.microsoft.com/office/powerpoint/2010/main" val="3947960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24128" y="585216"/>
            <a:ext cx="9720072" cy="1499616"/>
          </a:xfrm>
        </p:spPr>
        <p:txBody>
          <a:bodyPr>
            <a:normAutofit/>
          </a:bodyPr>
          <a:lstStyle/>
          <a:p>
            <a:pPr algn="l"/>
            <a:r>
              <a:rPr lang="en-US" cap="none" dirty="0">
                <a:solidFill>
                  <a:srgbClr val="292929"/>
                </a:solidFill>
                <a:latin typeface="medium-content-sans-serif-font"/>
              </a:rPr>
              <a:t>E</a:t>
            </a:r>
            <a:r>
              <a:rPr lang="en-US" i="0" cap="none" dirty="0">
                <a:solidFill>
                  <a:srgbClr val="292929"/>
                </a:solidFill>
                <a:effectLst/>
                <a:latin typeface="medium-content-sans-serif-font"/>
              </a:rPr>
              <a:t>xperiments</a:t>
            </a:r>
          </a:p>
        </p:txBody>
      </p:sp>
      <p:sp>
        <p:nvSpPr>
          <p:cNvPr id="4" name="Content Placeholder 3">
            <a:extLst>
              <a:ext uri="{FF2B5EF4-FFF2-40B4-BE49-F238E27FC236}">
                <a16:creationId xmlns:a16="http://schemas.microsoft.com/office/drawing/2014/main" id="{64E4DB7B-795D-4E51-9A04-9D42064687FB}"/>
              </a:ext>
            </a:extLst>
          </p:cNvPr>
          <p:cNvSpPr>
            <a:spLocks noGrp="1"/>
          </p:cNvSpPr>
          <p:nvPr>
            <p:ph idx="1"/>
          </p:nvPr>
        </p:nvSpPr>
        <p:spPr>
          <a:xfrm>
            <a:off x="1024128" y="2286000"/>
            <a:ext cx="10315931" cy="4023360"/>
          </a:xfrm>
        </p:spPr>
        <p:txBody>
          <a:bodyPr/>
          <a:lstStyle/>
          <a:p>
            <a:pPr algn="l"/>
            <a:r>
              <a:rPr lang="en-US" b="0" i="0" dirty="0">
                <a:solidFill>
                  <a:srgbClr val="292929"/>
                </a:solidFill>
                <a:effectLst/>
                <a:latin typeface="medium-content-serif-font"/>
              </a:rPr>
              <a:t>All experiments were done on the COCO dataset. </a:t>
            </a:r>
          </a:p>
          <a:p>
            <a:pPr algn="l"/>
            <a:r>
              <a:rPr lang="en-US" b="0" i="0" dirty="0">
                <a:solidFill>
                  <a:srgbClr val="292929"/>
                </a:solidFill>
                <a:effectLst/>
                <a:latin typeface="medium-content-serif-font"/>
              </a:rPr>
              <a:t>Each model is trained using </a:t>
            </a:r>
            <a:r>
              <a:rPr lang="en-US" b="0" i="1" dirty="0">
                <a:solidFill>
                  <a:srgbClr val="292929"/>
                </a:solidFill>
                <a:effectLst/>
                <a:latin typeface="medium-content-serif-font"/>
              </a:rPr>
              <a:t>SGD</a:t>
            </a:r>
            <a:r>
              <a:rPr lang="en-US" b="0" i="0" dirty="0">
                <a:solidFill>
                  <a:srgbClr val="292929"/>
                </a:solidFill>
                <a:effectLst/>
                <a:latin typeface="medium-content-serif-font"/>
              </a:rPr>
              <a:t> optimizer with momentum 0.9 and weight decay 4e-5. </a:t>
            </a:r>
          </a:p>
          <a:p>
            <a:pPr algn="l"/>
            <a:r>
              <a:rPr lang="en-US" b="0" i="0" dirty="0">
                <a:solidFill>
                  <a:srgbClr val="292929"/>
                </a:solidFill>
                <a:effectLst/>
                <a:latin typeface="medium-content-serif-font"/>
              </a:rPr>
              <a:t>Learning rate is first linearly increased from 0 to 0.08 in the initial 5% warm-up training steps and then annealed down using cosine decay rule. </a:t>
            </a:r>
          </a:p>
          <a:p>
            <a:pPr algn="l"/>
            <a:r>
              <a:rPr lang="en-US" b="0" i="0" dirty="0">
                <a:solidFill>
                  <a:srgbClr val="292929"/>
                </a:solidFill>
                <a:effectLst/>
                <a:latin typeface="medium-content-serif-font"/>
              </a:rPr>
              <a:t>Batch Normalization is added after every convolution with batch norm decay 0.997 and epsilon 1e-4. Exponential moving average with decay 0.9998 is used. </a:t>
            </a:r>
          </a:p>
          <a:p>
            <a:pPr algn="l"/>
            <a:r>
              <a:rPr lang="en-US" b="1" i="1" dirty="0">
                <a:solidFill>
                  <a:srgbClr val="292929"/>
                </a:solidFill>
                <a:effectLst/>
                <a:latin typeface="medium-content-serif-font"/>
              </a:rPr>
              <a:t>Focal loss</a:t>
            </a:r>
            <a:r>
              <a:rPr lang="en-US" b="0" i="0" dirty="0">
                <a:solidFill>
                  <a:srgbClr val="292929"/>
                </a:solidFill>
                <a:effectLst/>
                <a:latin typeface="medium-content-serif-font"/>
              </a:rPr>
              <a:t> with α = 0.25 and γ = 1.5, and aspect ratio {1/2, 1, 2} are used. </a:t>
            </a:r>
          </a:p>
          <a:p>
            <a:pPr algn="l"/>
            <a:r>
              <a:rPr lang="en-US" b="0" i="0" dirty="0">
                <a:solidFill>
                  <a:srgbClr val="292929"/>
                </a:solidFill>
                <a:effectLst/>
                <a:latin typeface="medium-content-serif-font"/>
              </a:rPr>
              <a:t>The models are trained with batch size 128 on 32 TPUv3 chips.</a:t>
            </a:r>
            <a:endParaRPr lang="ar-EG" dirty="0"/>
          </a:p>
        </p:txBody>
      </p:sp>
    </p:spTree>
    <p:extLst>
      <p:ext uri="{BB962C8B-B14F-4D97-AF65-F5344CB8AC3E}">
        <p14:creationId xmlns:p14="http://schemas.microsoft.com/office/powerpoint/2010/main" val="1423171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1000"/>
                                        <p:tgtEl>
                                          <p:spTgt spid="4">
                                            <p:txEl>
                                              <p:pRg st="3" end="3"/>
                                            </p:txEl>
                                          </p:spTgt>
                                        </p:tgtEl>
                                      </p:cBhvr>
                                    </p:animEffect>
                                    <p:anim calcmode="lin" valueType="num">
                                      <p:cBhvr>
                                        <p:cTn id="29"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1000"/>
                                        <p:tgtEl>
                                          <p:spTgt spid="4">
                                            <p:txEl>
                                              <p:pRg st="4" end="4"/>
                                            </p:txEl>
                                          </p:spTgt>
                                        </p:tgtEl>
                                      </p:cBhvr>
                                    </p:animEffect>
                                    <p:anim calcmode="lin" valueType="num">
                                      <p:cBhvr>
                                        <p:cTn id="36"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Effect transition="in" filter="fade">
                                      <p:cBhvr>
                                        <p:cTn id="42" dur="1000"/>
                                        <p:tgtEl>
                                          <p:spTgt spid="4">
                                            <p:txEl>
                                              <p:pRg st="5" end="5"/>
                                            </p:txEl>
                                          </p:spTgt>
                                        </p:tgtEl>
                                      </p:cBhvr>
                                    </p:animEffect>
                                    <p:anim calcmode="lin" valueType="num">
                                      <p:cBhvr>
                                        <p:cTn id="43" dur="100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24128" y="585216"/>
            <a:ext cx="9720072" cy="1499616"/>
          </a:xfrm>
        </p:spPr>
        <p:txBody>
          <a:bodyPr>
            <a:normAutofit/>
          </a:bodyPr>
          <a:lstStyle/>
          <a:p>
            <a:pPr algn="l"/>
            <a:r>
              <a:rPr lang="en-US" cap="none" dirty="0">
                <a:solidFill>
                  <a:srgbClr val="292929"/>
                </a:solidFill>
                <a:latin typeface="medium-content-sans-serif-font"/>
              </a:rPr>
              <a:t>E</a:t>
            </a:r>
            <a:r>
              <a:rPr lang="en-US" i="0" cap="none" dirty="0">
                <a:solidFill>
                  <a:srgbClr val="292929"/>
                </a:solidFill>
                <a:effectLst/>
                <a:latin typeface="medium-content-sans-serif-font"/>
              </a:rPr>
              <a:t>xperiments</a:t>
            </a:r>
          </a:p>
        </p:txBody>
      </p:sp>
      <p:pic>
        <p:nvPicPr>
          <p:cNvPr id="5" name="Content Placeholder 4">
            <a:extLst>
              <a:ext uri="{FF2B5EF4-FFF2-40B4-BE49-F238E27FC236}">
                <a16:creationId xmlns:a16="http://schemas.microsoft.com/office/drawing/2014/main" id="{F6561646-4F4C-4E79-B9F1-0F855E8DD81C}"/>
              </a:ext>
            </a:extLst>
          </p:cNvPr>
          <p:cNvPicPr>
            <a:picLocks noGrp="1" noChangeAspect="1"/>
          </p:cNvPicPr>
          <p:nvPr>
            <p:ph idx="1"/>
          </p:nvPr>
        </p:nvPicPr>
        <p:blipFill>
          <a:blip r:embed="rId2"/>
          <a:stretch>
            <a:fillRect/>
          </a:stretch>
        </p:blipFill>
        <p:spPr>
          <a:xfrm>
            <a:off x="1325676" y="1663908"/>
            <a:ext cx="9540647" cy="4943161"/>
          </a:xfrm>
        </p:spPr>
      </p:pic>
    </p:spTree>
    <p:extLst>
      <p:ext uri="{BB962C8B-B14F-4D97-AF65-F5344CB8AC3E}">
        <p14:creationId xmlns:p14="http://schemas.microsoft.com/office/powerpoint/2010/main" val="2090961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24128" y="585216"/>
            <a:ext cx="9720072" cy="1499616"/>
          </a:xfrm>
        </p:spPr>
        <p:txBody>
          <a:bodyPr>
            <a:normAutofit/>
          </a:bodyPr>
          <a:lstStyle/>
          <a:p>
            <a:pPr algn="l"/>
            <a:r>
              <a:rPr lang="en-US" b="0" i="0" dirty="0">
                <a:solidFill>
                  <a:srgbClr val="292929"/>
                </a:solidFill>
                <a:effectLst/>
                <a:latin typeface="medium-content-serif-font"/>
              </a:rPr>
              <a:t>There are three major contributions</a:t>
            </a:r>
            <a:endParaRPr lang="en-US" dirty="0"/>
          </a:p>
        </p:txBody>
      </p:sp>
      <p:graphicFrame>
        <p:nvGraphicFramePr>
          <p:cNvPr id="5" name="Content Placeholder 2" descr="SmartArt graphic placeholder">
            <a:extLst>
              <a:ext uri="{FF2B5EF4-FFF2-40B4-BE49-F238E27FC236}">
                <a16:creationId xmlns:a16="http://schemas.microsoft.com/office/drawing/2014/main" id="{91DB1382-7276-49FA-9632-38D558F457E3}"/>
              </a:ext>
            </a:extLst>
          </p:cNvPr>
          <p:cNvGraphicFramePr>
            <a:graphicFrameLocks noGrp="1"/>
          </p:cNvGraphicFramePr>
          <p:nvPr>
            <p:ph idx="1"/>
            <p:extLst>
              <p:ext uri="{D42A27DB-BD31-4B8C-83A1-F6EECF244321}">
                <p14:modId xmlns:p14="http://schemas.microsoft.com/office/powerpoint/2010/main" val="915161691"/>
              </p:ext>
            </p:extLst>
          </p:nvPr>
        </p:nvGraphicFramePr>
        <p:xfrm>
          <a:off x="1023938" y="2286000"/>
          <a:ext cx="10434197"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1741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5"/>
                    </p:tgtEl>
                  </p:cond>
                </p:stCondLst>
                <p:endSync evt="end" delay="0">
                  <p:rtn val="all"/>
                </p:endSync>
                <p:childTnLst>
                  <p:par>
                    <p:cTn id="11" fill="hold">
                      <p:stCondLst>
                        <p:cond delay="0"/>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nextCondLst>
                <p:cond evt="onClick" delay="0">
                  <p:tgtEl>
                    <p:spTgt spid="5"/>
                  </p:tgtEl>
                </p:cond>
              </p:nextCondLst>
            </p:seq>
          </p:childTnLst>
        </p:cTn>
      </p:par>
    </p:tnLst>
    <p:bldLst>
      <p:bldGraphic spid="5" grpId="0">
        <p:bldAsOne/>
      </p:bldGraphic>
      <p:bldGraphic spid="5" grpId="1">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24128" y="585216"/>
            <a:ext cx="9720072" cy="1499616"/>
          </a:xfrm>
        </p:spPr>
        <p:txBody>
          <a:bodyPr>
            <a:normAutofit/>
          </a:bodyPr>
          <a:lstStyle/>
          <a:p>
            <a:pPr algn="l"/>
            <a:r>
              <a:rPr lang="en-US" cap="none" dirty="0">
                <a:solidFill>
                  <a:srgbClr val="292929"/>
                </a:solidFill>
                <a:latin typeface="medium-content-sans-serif-font"/>
              </a:rPr>
              <a:t>E</a:t>
            </a:r>
            <a:r>
              <a:rPr lang="en-US" i="0" cap="none" dirty="0">
                <a:solidFill>
                  <a:srgbClr val="292929"/>
                </a:solidFill>
                <a:effectLst/>
                <a:latin typeface="medium-content-sans-serif-font"/>
              </a:rPr>
              <a:t>xperiments</a:t>
            </a:r>
          </a:p>
        </p:txBody>
      </p:sp>
      <p:pic>
        <p:nvPicPr>
          <p:cNvPr id="5" name="Content Placeholder 4">
            <a:extLst>
              <a:ext uri="{FF2B5EF4-FFF2-40B4-BE49-F238E27FC236}">
                <a16:creationId xmlns:a16="http://schemas.microsoft.com/office/drawing/2014/main" id="{29173E9D-8631-47CE-AB6B-F0EC81680CDE}"/>
              </a:ext>
            </a:extLst>
          </p:cNvPr>
          <p:cNvPicPr>
            <a:picLocks noGrp="1" noChangeAspect="1"/>
          </p:cNvPicPr>
          <p:nvPr>
            <p:ph idx="1"/>
          </p:nvPr>
        </p:nvPicPr>
        <p:blipFill>
          <a:blip r:embed="rId2"/>
          <a:stretch>
            <a:fillRect/>
          </a:stretch>
        </p:blipFill>
        <p:spPr>
          <a:xfrm>
            <a:off x="927025" y="2818105"/>
            <a:ext cx="8309020" cy="3910127"/>
          </a:xfrm>
        </p:spPr>
      </p:pic>
      <p:sp>
        <p:nvSpPr>
          <p:cNvPr id="6" name="TextBox 5">
            <a:extLst>
              <a:ext uri="{FF2B5EF4-FFF2-40B4-BE49-F238E27FC236}">
                <a16:creationId xmlns:a16="http://schemas.microsoft.com/office/drawing/2014/main" id="{9EEB7698-DA72-4F3A-A1C7-356D988C6999}"/>
              </a:ext>
            </a:extLst>
          </p:cNvPr>
          <p:cNvSpPr txBox="1"/>
          <p:nvPr/>
        </p:nvSpPr>
        <p:spPr>
          <a:xfrm>
            <a:off x="816964" y="2338466"/>
            <a:ext cx="4931764" cy="400110"/>
          </a:xfrm>
          <a:prstGeom prst="rect">
            <a:avLst/>
          </a:prstGeom>
          <a:noFill/>
        </p:spPr>
        <p:txBody>
          <a:bodyPr wrap="square" rtlCol="1">
            <a:spAutoFit/>
          </a:bodyPr>
          <a:lstStyle/>
          <a:p>
            <a:r>
              <a:rPr lang="en-US" sz="2000" b="1" i="0" dirty="0">
                <a:solidFill>
                  <a:srgbClr val="FF0000"/>
                </a:solidFill>
                <a:effectLst/>
                <a:latin typeface="medium-content-sans-serif-font"/>
              </a:rPr>
              <a:t>Disentangling Backbone and </a:t>
            </a:r>
            <a:r>
              <a:rPr lang="en-US" sz="2000" b="1" i="0" dirty="0" err="1">
                <a:solidFill>
                  <a:srgbClr val="FF0000"/>
                </a:solidFill>
                <a:effectLst/>
                <a:latin typeface="medium-content-sans-serif-font"/>
              </a:rPr>
              <a:t>BiFPN</a:t>
            </a:r>
            <a:endParaRPr lang="en-US" sz="2000" b="1" i="0" dirty="0">
              <a:solidFill>
                <a:srgbClr val="FF0000"/>
              </a:solidFill>
              <a:effectLst/>
              <a:latin typeface="medium-content-sans-serif-font"/>
            </a:endParaRPr>
          </a:p>
        </p:txBody>
      </p:sp>
    </p:spTree>
    <p:extLst>
      <p:ext uri="{BB962C8B-B14F-4D97-AF65-F5344CB8AC3E}">
        <p14:creationId xmlns:p14="http://schemas.microsoft.com/office/powerpoint/2010/main" val="279397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24128" y="585216"/>
            <a:ext cx="9720072" cy="1499616"/>
          </a:xfrm>
        </p:spPr>
        <p:txBody>
          <a:bodyPr>
            <a:normAutofit/>
          </a:bodyPr>
          <a:lstStyle/>
          <a:p>
            <a:pPr algn="l"/>
            <a:r>
              <a:rPr lang="en-US" cap="none" dirty="0">
                <a:solidFill>
                  <a:srgbClr val="292929"/>
                </a:solidFill>
                <a:latin typeface="medium-content-sans-serif-font"/>
              </a:rPr>
              <a:t>E</a:t>
            </a:r>
            <a:r>
              <a:rPr lang="en-US" i="0" cap="none" dirty="0">
                <a:solidFill>
                  <a:srgbClr val="292929"/>
                </a:solidFill>
                <a:effectLst/>
                <a:latin typeface="medium-content-sans-serif-font"/>
              </a:rPr>
              <a:t>xperiments</a:t>
            </a:r>
          </a:p>
        </p:txBody>
      </p:sp>
      <p:sp>
        <p:nvSpPr>
          <p:cNvPr id="6" name="TextBox 5">
            <a:extLst>
              <a:ext uri="{FF2B5EF4-FFF2-40B4-BE49-F238E27FC236}">
                <a16:creationId xmlns:a16="http://schemas.microsoft.com/office/drawing/2014/main" id="{9EEB7698-DA72-4F3A-A1C7-356D988C6999}"/>
              </a:ext>
            </a:extLst>
          </p:cNvPr>
          <p:cNvSpPr txBox="1"/>
          <p:nvPr/>
        </p:nvSpPr>
        <p:spPr>
          <a:xfrm>
            <a:off x="816964" y="2338466"/>
            <a:ext cx="4931764" cy="400110"/>
          </a:xfrm>
          <a:prstGeom prst="rect">
            <a:avLst/>
          </a:prstGeom>
          <a:noFill/>
        </p:spPr>
        <p:txBody>
          <a:bodyPr wrap="square" rtlCol="1">
            <a:spAutoFit/>
          </a:bodyPr>
          <a:lstStyle/>
          <a:p>
            <a:r>
              <a:rPr lang="en-US" sz="2000" b="1" dirty="0" err="1">
                <a:solidFill>
                  <a:srgbClr val="FF0000"/>
                </a:solidFill>
              </a:rPr>
              <a:t>BiFPN</a:t>
            </a:r>
            <a:r>
              <a:rPr lang="en-US" sz="2000" b="1" dirty="0">
                <a:solidFill>
                  <a:srgbClr val="FF0000"/>
                </a:solidFill>
              </a:rPr>
              <a:t> Cross-Scale Connections</a:t>
            </a:r>
          </a:p>
        </p:txBody>
      </p:sp>
      <p:pic>
        <p:nvPicPr>
          <p:cNvPr id="8" name="Content Placeholder 7">
            <a:extLst>
              <a:ext uri="{FF2B5EF4-FFF2-40B4-BE49-F238E27FC236}">
                <a16:creationId xmlns:a16="http://schemas.microsoft.com/office/drawing/2014/main" id="{43BC5061-67A2-4430-AC87-1FDF5B96373B}"/>
              </a:ext>
            </a:extLst>
          </p:cNvPr>
          <p:cNvPicPr>
            <a:picLocks noGrp="1" noChangeAspect="1"/>
          </p:cNvPicPr>
          <p:nvPr>
            <p:ph idx="1"/>
          </p:nvPr>
        </p:nvPicPr>
        <p:blipFill>
          <a:blip r:embed="rId2"/>
          <a:stretch>
            <a:fillRect/>
          </a:stretch>
        </p:blipFill>
        <p:spPr>
          <a:xfrm>
            <a:off x="1203497" y="2863838"/>
            <a:ext cx="7388073" cy="3911715"/>
          </a:xfrm>
        </p:spPr>
      </p:pic>
    </p:spTree>
    <p:extLst>
      <p:ext uri="{BB962C8B-B14F-4D97-AF65-F5344CB8AC3E}">
        <p14:creationId xmlns:p14="http://schemas.microsoft.com/office/powerpoint/2010/main" val="3045357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24128" y="585216"/>
            <a:ext cx="9720072" cy="1499616"/>
          </a:xfrm>
        </p:spPr>
        <p:txBody>
          <a:bodyPr>
            <a:normAutofit/>
          </a:bodyPr>
          <a:lstStyle/>
          <a:p>
            <a:pPr algn="l"/>
            <a:r>
              <a:rPr lang="en-US" cap="none" dirty="0">
                <a:solidFill>
                  <a:srgbClr val="292929"/>
                </a:solidFill>
                <a:latin typeface="medium-content-sans-serif-font"/>
              </a:rPr>
              <a:t>E</a:t>
            </a:r>
            <a:r>
              <a:rPr lang="en-US" i="0" cap="none" dirty="0">
                <a:solidFill>
                  <a:srgbClr val="292929"/>
                </a:solidFill>
                <a:effectLst/>
                <a:latin typeface="medium-content-sans-serif-font"/>
              </a:rPr>
              <a:t>xperiments</a:t>
            </a:r>
          </a:p>
        </p:txBody>
      </p:sp>
      <p:sp>
        <p:nvSpPr>
          <p:cNvPr id="6" name="TextBox 5">
            <a:extLst>
              <a:ext uri="{FF2B5EF4-FFF2-40B4-BE49-F238E27FC236}">
                <a16:creationId xmlns:a16="http://schemas.microsoft.com/office/drawing/2014/main" id="{9EEB7698-DA72-4F3A-A1C7-356D988C6999}"/>
              </a:ext>
            </a:extLst>
          </p:cNvPr>
          <p:cNvSpPr txBox="1"/>
          <p:nvPr/>
        </p:nvSpPr>
        <p:spPr>
          <a:xfrm>
            <a:off x="816964" y="2338466"/>
            <a:ext cx="4931764" cy="400110"/>
          </a:xfrm>
          <a:prstGeom prst="rect">
            <a:avLst/>
          </a:prstGeom>
          <a:noFill/>
        </p:spPr>
        <p:txBody>
          <a:bodyPr wrap="square" rtlCol="1">
            <a:spAutoFit/>
          </a:bodyPr>
          <a:lstStyle/>
          <a:p>
            <a:r>
              <a:rPr lang="en-US" sz="2000" b="1" dirty="0" err="1">
                <a:solidFill>
                  <a:srgbClr val="FF0000"/>
                </a:solidFill>
              </a:rPr>
              <a:t>Softmax</a:t>
            </a:r>
            <a:r>
              <a:rPr lang="en-US" sz="2000" b="1" dirty="0">
                <a:solidFill>
                  <a:srgbClr val="FF0000"/>
                </a:solidFill>
              </a:rPr>
              <a:t> vs Fast Normalized Fusion</a:t>
            </a:r>
          </a:p>
        </p:txBody>
      </p:sp>
      <p:pic>
        <p:nvPicPr>
          <p:cNvPr id="8" name="Content Placeholder 7">
            <a:extLst>
              <a:ext uri="{FF2B5EF4-FFF2-40B4-BE49-F238E27FC236}">
                <a16:creationId xmlns:a16="http://schemas.microsoft.com/office/drawing/2014/main" id="{955A3BD2-5BFE-414A-A0DD-52AFCC6E236D}"/>
              </a:ext>
            </a:extLst>
          </p:cNvPr>
          <p:cNvPicPr>
            <a:picLocks noGrp="1" noChangeAspect="1"/>
          </p:cNvPicPr>
          <p:nvPr>
            <p:ph idx="1"/>
          </p:nvPr>
        </p:nvPicPr>
        <p:blipFill>
          <a:blip r:embed="rId2"/>
          <a:stretch>
            <a:fillRect/>
          </a:stretch>
        </p:blipFill>
        <p:spPr>
          <a:xfrm>
            <a:off x="1182050" y="2992210"/>
            <a:ext cx="8005887" cy="3145652"/>
          </a:xfrm>
        </p:spPr>
      </p:pic>
    </p:spTree>
    <p:extLst>
      <p:ext uri="{BB962C8B-B14F-4D97-AF65-F5344CB8AC3E}">
        <p14:creationId xmlns:p14="http://schemas.microsoft.com/office/powerpoint/2010/main" val="2923572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24128" y="585216"/>
            <a:ext cx="9720072" cy="1499616"/>
          </a:xfrm>
        </p:spPr>
        <p:txBody>
          <a:bodyPr>
            <a:normAutofit/>
          </a:bodyPr>
          <a:lstStyle/>
          <a:p>
            <a:r>
              <a:rPr lang="en-US" cap="none" dirty="0">
                <a:solidFill>
                  <a:srgbClr val="292929"/>
                </a:solidFill>
                <a:latin typeface="medium-content-sans-serif-font"/>
              </a:rPr>
              <a:t>C</a:t>
            </a:r>
            <a:r>
              <a:rPr lang="en-US" i="0" cap="none" dirty="0">
                <a:solidFill>
                  <a:srgbClr val="292929"/>
                </a:solidFill>
                <a:effectLst/>
                <a:latin typeface="medium-content-sans-serif-font"/>
              </a:rPr>
              <a:t>onclusion</a:t>
            </a:r>
          </a:p>
        </p:txBody>
      </p:sp>
      <p:sp>
        <p:nvSpPr>
          <p:cNvPr id="4" name="Content Placeholder 3">
            <a:extLst>
              <a:ext uri="{FF2B5EF4-FFF2-40B4-BE49-F238E27FC236}">
                <a16:creationId xmlns:a16="http://schemas.microsoft.com/office/drawing/2014/main" id="{31DCD9DF-CC7B-413F-91EF-E064F1ADB902}"/>
              </a:ext>
            </a:extLst>
          </p:cNvPr>
          <p:cNvSpPr>
            <a:spLocks noGrp="1"/>
          </p:cNvSpPr>
          <p:nvPr>
            <p:ph idx="1"/>
          </p:nvPr>
        </p:nvSpPr>
        <p:spPr>
          <a:xfrm>
            <a:off x="1024128" y="2945566"/>
            <a:ext cx="9720073" cy="2458387"/>
          </a:xfrm>
        </p:spPr>
        <p:txBody>
          <a:bodyPr>
            <a:normAutofit/>
          </a:bodyPr>
          <a:lstStyle/>
          <a:p>
            <a:pPr algn="l"/>
            <a:r>
              <a:rPr lang="en-US" sz="2400" dirty="0"/>
              <a:t>We saw that FPN strategies can give huge improvements in the performance of object detection. Weighted </a:t>
            </a:r>
            <a:r>
              <a:rPr lang="en-US" sz="2400" dirty="0" err="1"/>
              <a:t>BiFPN</a:t>
            </a:r>
            <a:r>
              <a:rPr lang="en-US" sz="2400" dirty="0"/>
              <a:t> is just another step in finding the optimal network topology. Also, </a:t>
            </a:r>
            <a:r>
              <a:rPr lang="en-US" sz="2400" dirty="0" err="1"/>
              <a:t>EfficientNets</a:t>
            </a:r>
            <a:r>
              <a:rPr lang="en-US" sz="2400" dirty="0"/>
              <a:t> have officially killed </a:t>
            </a:r>
            <a:r>
              <a:rPr lang="en-US" sz="2400" dirty="0" err="1"/>
              <a:t>ResNets</a:t>
            </a:r>
            <a:r>
              <a:rPr lang="en-US" sz="2400" dirty="0"/>
              <a:t>! This is the era of </a:t>
            </a:r>
            <a:r>
              <a:rPr lang="en-US" sz="2400" dirty="0" err="1"/>
              <a:t>EfficientNets</a:t>
            </a:r>
            <a:r>
              <a:rPr lang="en-US" sz="2400" dirty="0"/>
              <a:t> and to me, it seems that they are going to stay here for a long time.</a:t>
            </a:r>
            <a:endParaRPr lang="ar-EG" sz="2400" dirty="0"/>
          </a:p>
        </p:txBody>
      </p:sp>
      <p:sp>
        <p:nvSpPr>
          <p:cNvPr id="12" name="Rectangle 6">
            <a:extLst>
              <a:ext uri="{FF2B5EF4-FFF2-40B4-BE49-F238E27FC236}">
                <a16:creationId xmlns:a16="http://schemas.microsoft.com/office/drawing/2014/main" id="{240398EF-15B4-4461-A62A-4ED9CB122F91}"/>
              </a:ext>
            </a:extLst>
          </p:cNvPr>
          <p:cNvSpPr>
            <a:spLocks noChangeArrowheads="1"/>
          </p:cNvSpPr>
          <p:nvPr/>
        </p:nvSpPr>
        <p:spPr bwMode="auto">
          <a:xfrm>
            <a:off x="0" y="504825"/>
            <a:ext cx="623888"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ar-EG" altLang="ar-EG" sz="1800" b="0" i="0" u="none" strike="noStrike" cap="none" normalizeH="0" baseline="0">
                <a:ln>
                  <a:noFill/>
                </a:ln>
                <a:solidFill>
                  <a:schemeClr val="tx1"/>
                </a:solidFill>
                <a:effectLst/>
                <a:latin typeface="medium-content-sans-serif-font"/>
              </a:rPr>
            </a:br>
            <a:endParaRPr kumimoji="0" lang="ar-EG" altLang="ar-EG"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5085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230BD1B1-AA22-48F1-B3ED-579CD284605D}"/>
              </a:ext>
              <a:ext uri="{C183D7F6-B498-43B3-948B-1728B52AA6E4}">
                <adec:decorative xmlns:adec="http://schemas.microsoft.com/office/drawing/2017/decorative" val="1"/>
              </a:ext>
            </a:extLst>
          </p:cNvPr>
          <p:cNvPicPr>
            <a:picLocks noChangeAspect="1"/>
          </p:cNvPicPr>
          <p:nvPr/>
        </p:nvPicPr>
        <p:blipFill rotWithShape="1">
          <a:blip r:embed="rId2"/>
          <a:srcRect r="52444" b="-1"/>
          <a:stretch/>
        </p:blipFill>
        <p:spPr>
          <a:xfrm>
            <a:off x="20" y="975"/>
            <a:ext cx="12191980" cy="6858000"/>
          </a:xfrm>
          <a:prstGeom prst="rect">
            <a:avLst/>
          </a:prstGeom>
        </p:spPr>
      </p:pic>
      <p:sp>
        <p:nvSpPr>
          <p:cNvPr id="21" name="Rectangle 20">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D84FB-5D02-47D2-98FD-4F01A02E2AEA}"/>
              </a:ext>
            </a:extLst>
          </p:cNvPr>
          <p:cNvSpPr>
            <a:spLocks noGrp="1"/>
          </p:cNvSpPr>
          <p:nvPr>
            <p:ph type="ctrTitle"/>
          </p:nvPr>
        </p:nvSpPr>
        <p:spPr>
          <a:xfrm>
            <a:off x="4309349" y="3429000"/>
            <a:ext cx="7501651" cy="1090938"/>
          </a:xfrm>
        </p:spPr>
        <p:txBody>
          <a:bodyPr anchor="b">
            <a:normAutofit/>
          </a:bodyPr>
          <a:lstStyle/>
          <a:p>
            <a:pPr algn="l"/>
            <a:r>
              <a:rPr lang="en-US" dirty="0">
                <a:solidFill>
                  <a:srgbClr val="FFFFFF"/>
                </a:solidFill>
              </a:rPr>
              <a:t>Thanks </a:t>
            </a:r>
          </a:p>
        </p:txBody>
      </p:sp>
      <p:sp>
        <p:nvSpPr>
          <p:cNvPr id="3" name="Subtitle 2">
            <a:extLst>
              <a:ext uri="{FF2B5EF4-FFF2-40B4-BE49-F238E27FC236}">
                <a16:creationId xmlns:a16="http://schemas.microsoft.com/office/drawing/2014/main" id="{E9F6641D-ADF3-40BD-9BA3-E740E77C8826}"/>
              </a:ext>
            </a:extLst>
          </p:cNvPr>
          <p:cNvSpPr>
            <a:spLocks noGrp="1"/>
          </p:cNvSpPr>
          <p:nvPr>
            <p:ph type="subTitle" idx="1"/>
          </p:nvPr>
        </p:nvSpPr>
        <p:spPr>
          <a:xfrm>
            <a:off x="4309349" y="4779313"/>
            <a:ext cx="7501650" cy="514816"/>
          </a:xfrm>
        </p:spPr>
        <p:txBody>
          <a:bodyPr anchor="t">
            <a:normAutofit/>
          </a:bodyPr>
          <a:lstStyle/>
          <a:p>
            <a:r>
              <a:rPr lang="en-US" dirty="0">
                <a:solidFill>
                  <a:srgbClr val="FFFFFF"/>
                </a:solidFill>
              </a:rPr>
              <a:t>Mohamed Abdo </a:t>
            </a:r>
            <a:r>
              <a:rPr lang="en-US" dirty="0" err="1">
                <a:solidFill>
                  <a:srgbClr val="FFFFFF"/>
                </a:solidFill>
              </a:rPr>
              <a:t>Elnashar</a:t>
            </a:r>
            <a:endParaRPr lang="en-US" dirty="0">
              <a:solidFill>
                <a:srgbClr val="FFFFFF"/>
              </a:solidFill>
            </a:endParaRPr>
          </a:p>
        </p:txBody>
      </p:sp>
      <p:cxnSp>
        <p:nvCxnSpPr>
          <p:cNvPr id="23" name="Straight Connector 22">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4AC4E3"/>
            </a:solidFill>
          </a:ln>
        </p:spPr>
        <p:style>
          <a:lnRef idx="3">
            <a:schemeClr val="accent1"/>
          </a:lnRef>
          <a:fillRef idx="0">
            <a:schemeClr val="accent1"/>
          </a:fillRef>
          <a:effectRef idx="2">
            <a:schemeClr val="accent1"/>
          </a:effectRef>
          <a:fontRef idx="minor">
            <a:schemeClr val="tx1"/>
          </a:fontRef>
        </p:style>
      </p:cxnSp>
      <p:sp>
        <p:nvSpPr>
          <p:cNvPr id="4" name="Smiley Face 3">
            <a:extLst>
              <a:ext uri="{FF2B5EF4-FFF2-40B4-BE49-F238E27FC236}">
                <a16:creationId xmlns:a16="http://schemas.microsoft.com/office/drawing/2014/main" id="{F75613BF-7CD8-48CB-BA8E-48CE7BBB84DC}"/>
              </a:ext>
            </a:extLst>
          </p:cNvPr>
          <p:cNvSpPr/>
          <p:nvPr/>
        </p:nvSpPr>
        <p:spPr>
          <a:xfrm>
            <a:off x="6363325" y="3724651"/>
            <a:ext cx="719528" cy="682459"/>
          </a:xfrm>
          <a:prstGeom prst="smileyFac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Tree>
    <p:extLst>
      <p:ext uri="{BB962C8B-B14F-4D97-AF65-F5344CB8AC3E}">
        <p14:creationId xmlns:p14="http://schemas.microsoft.com/office/powerpoint/2010/main" val="1762740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24128" y="585216"/>
            <a:ext cx="9720072" cy="1499616"/>
          </a:xfrm>
        </p:spPr>
        <p:txBody>
          <a:bodyPr>
            <a:normAutofit/>
          </a:bodyPr>
          <a:lstStyle/>
          <a:p>
            <a:pPr algn="l"/>
            <a:r>
              <a:rPr lang="en-US" b="0" i="0" dirty="0">
                <a:solidFill>
                  <a:srgbClr val="292929"/>
                </a:solidFill>
                <a:effectLst/>
                <a:latin typeface="medium-content-serif-font"/>
              </a:rPr>
              <a:t>There are three major contributions</a:t>
            </a:r>
            <a:endParaRPr lang="en-US" dirty="0"/>
          </a:p>
        </p:txBody>
      </p:sp>
      <p:pic>
        <p:nvPicPr>
          <p:cNvPr id="7" name="Content Placeholder 6">
            <a:extLst>
              <a:ext uri="{FF2B5EF4-FFF2-40B4-BE49-F238E27FC236}">
                <a16:creationId xmlns:a16="http://schemas.microsoft.com/office/drawing/2014/main" id="{24C6DE1E-A456-4776-9EF4-CC1FD24C94DF}"/>
              </a:ext>
            </a:extLst>
          </p:cNvPr>
          <p:cNvPicPr>
            <a:picLocks noGrp="1" noChangeAspect="1"/>
          </p:cNvPicPr>
          <p:nvPr>
            <p:ph idx="1"/>
          </p:nvPr>
        </p:nvPicPr>
        <p:blipFill>
          <a:blip r:embed="rId2"/>
          <a:stretch>
            <a:fillRect/>
          </a:stretch>
        </p:blipFill>
        <p:spPr>
          <a:xfrm>
            <a:off x="1024128" y="2596632"/>
            <a:ext cx="2681307" cy="3176611"/>
          </a:xfrm>
        </p:spPr>
      </p:pic>
    </p:spTree>
    <p:extLst>
      <p:ext uri="{BB962C8B-B14F-4D97-AF65-F5344CB8AC3E}">
        <p14:creationId xmlns:p14="http://schemas.microsoft.com/office/powerpoint/2010/main" val="1457884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24128" y="585216"/>
            <a:ext cx="9720072" cy="1499616"/>
          </a:xfrm>
        </p:spPr>
        <p:txBody>
          <a:bodyPr>
            <a:normAutofit/>
          </a:bodyPr>
          <a:lstStyle/>
          <a:p>
            <a:pPr algn="l"/>
            <a:r>
              <a:rPr lang="en-US" b="0" i="0" dirty="0" err="1">
                <a:solidFill>
                  <a:srgbClr val="292929"/>
                </a:solidFill>
                <a:effectLst/>
                <a:latin typeface="medium-content-serif-font"/>
              </a:rPr>
              <a:t>Bifpn</a:t>
            </a:r>
            <a:endParaRPr lang="en-US" dirty="0"/>
          </a:p>
        </p:txBody>
      </p:sp>
      <p:sp>
        <p:nvSpPr>
          <p:cNvPr id="4" name="Content Placeholder 3">
            <a:extLst>
              <a:ext uri="{FF2B5EF4-FFF2-40B4-BE49-F238E27FC236}">
                <a16:creationId xmlns:a16="http://schemas.microsoft.com/office/drawing/2014/main" id="{2B8C32EC-A531-4495-91A3-C5DB0BB673DA}"/>
              </a:ext>
            </a:extLst>
          </p:cNvPr>
          <p:cNvSpPr>
            <a:spLocks noGrp="1"/>
          </p:cNvSpPr>
          <p:nvPr>
            <p:ph idx="1"/>
          </p:nvPr>
        </p:nvSpPr>
        <p:spPr>
          <a:xfrm>
            <a:off x="1024128" y="2180492"/>
            <a:ext cx="9720073" cy="1624819"/>
          </a:xfrm>
        </p:spPr>
        <p:txBody>
          <a:bodyPr>
            <a:normAutofit/>
          </a:bodyPr>
          <a:lstStyle/>
          <a:p>
            <a:pPr algn="l"/>
            <a:r>
              <a:rPr lang="en-US" sz="4000" b="0" i="0" dirty="0">
                <a:solidFill>
                  <a:srgbClr val="292929"/>
                </a:solidFill>
                <a:effectLst/>
                <a:latin typeface="medium-content-serif-font"/>
              </a:rPr>
              <a:t>A weighted </a:t>
            </a:r>
            <a:r>
              <a:rPr lang="en-US" sz="4000" b="0" i="1" dirty="0">
                <a:solidFill>
                  <a:srgbClr val="292929"/>
                </a:solidFill>
                <a:effectLst/>
                <a:latin typeface="medium-content-serif-font"/>
              </a:rPr>
              <a:t>bidirectional feature network</a:t>
            </a:r>
            <a:r>
              <a:rPr lang="en-US" sz="4000" b="0" i="0" dirty="0">
                <a:solidFill>
                  <a:srgbClr val="292929"/>
                </a:solidFill>
                <a:effectLst/>
                <a:latin typeface="medium-content-serif-font"/>
              </a:rPr>
              <a:t> for easy and fast multi-scale feature fusion.</a:t>
            </a:r>
            <a:endParaRPr lang="ar-EG" sz="4000" dirty="0"/>
          </a:p>
        </p:txBody>
      </p:sp>
      <p:sp>
        <p:nvSpPr>
          <p:cNvPr id="6" name="TextBox 5">
            <a:extLst>
              <a:ext uri="{FF2B5EF4-FFF2-40B4-BE49-F238E27FC236}">
                <a16:creationId xmlns:a16="http://schemas.microsoft.com/office/drawing/2014/main" id="{153AD837-59AF-424D-B788-28C2B05C0ECB}"/>
              </a:ext>
            </a:extLst>
          </p:cNvPr>
          <p:cNvSpPr txBox="1"/>
          <p:nvPr/>
        </p:nvSpPr>
        <p:spPr>
          <a:xfrm>
            <a:off x="1024128" y="4716325"/>
            <a:ext cx="8049533" cy="1415772"/>
          </a:xfrm>
          <a:prstGeom prst="rect">
            <a:avLst/>
          </a:prstGeom>
          <a:noFill/>
        </p:spPr>
        <p:txBody>
          <a:bodyPr wrap="square" rtlCol="1">
            <a:spAutoFit/>
          </a:bodyPr>
          <a:lstStyle/>
          <a:p>
            <a:r>
              <a:rPr lang="en-US" sz="3200" b="0" i="0" dirty="0">
                <a:solidFill>
                  <a:srgbClr val="292929"/>
                </a:solidFill>
                <a:effectLst/>
                <a:latin typeface="medium-content-serif-font"/>
              </a:rPr>
              <a:t>  </a:t>
            </a:r>
          </a:p>
          <a:p>
            <a:r>
              <a:rPr lang="en-US" sz="3600" dirty="0">
                <a:solidFill>
                  <a:srgbClr val="292929"/>
                </a:solidFill>
                <a:latin typeface="medium-content-serif-font"/>
              </a:rPr>
              <a:t>T</a:t>
            </a:r>
            <a:r>
              <a:rPr lang="en-US" sz="3600" b="0" i="0" dirty="0">
                <a:solidFill>
                  <a:srgbClr val="292929"/>
                </a:solidFill>
                <a:effectLst/>
                <a:latin typeface="medium-content-serif-font"/>
              </a:rPr>
              <a:t>he idea of FPN</a:t>
            </a:r>
          </a:p>
          <a:p>
            <a:endParaRPr lang="ar-EG" dirty="0"/>
          </a:p>
        </p:txBody>
      </p:sp>
      <p:pic>
        <p:nvPicPr>
          <p:cNvPr id="8" name="Picture 7">
            <a:extLst>
              <a:ext uri="{FF2B5EF4-FFF2-40B4-BE49-F238E27FC236}">
                <a16:creationId xmlns:a16="http://schemas.microsoft.com/office/drawing/2014/main" id="{AC72DA55-E23D-4798-85EF-6CB677E5C27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119842" y="5057091"/>
            <a:ext cx="1075006" cy="1075006"/>
          </a:xfrm>
          <a:prstGeom prst="rect">
            <a:avLst/>
          </a:prstGeom>
        </p:spPr>
      </p:pic>
      <p:sp>
        <p:nvSpPr>
          <p:cNvPr id="9" name="TextBox 8">
            <a:extLst>
              <a:ext uri="{FF2B5EF4-FFF2-40B4-BE49-F238E27FC236}">
                <a16:creationId xmlns:a16="http://schemas.microsoft.com/office/drawing/2014/main" id="{748DF22B-63FD-477A-A76F-40BD8589B790}"/>
              </a:ext>
            </a:extLst>
          </p:cNvPr>
          <p:cNvSpPr txBox="1"/>
          <p:nvPr/>
        </p:nvSpPr>
        <p:spPr>
          <a:xfrm>
            <a:off x="2667000" y="7043112"/>
            <a:ext cx="1075006" cy="646331"/>
          </a:xfrm>
          <a:prstGeom prst="rect">
            <a:avLst/>
          </a:prstGeom>
          <a:noFill/>
        </p:spPr>
        <p:txBody>
          <a:bodyPr wrap="square" rtlCol="1">
            <a:spAutoFit/>
          </a:bodyPr>
          <a:lstStyle/>
          <a:p>
            <a:r>
              <a:rPr lang="ar-EG" sz="900">
                <a:hlinkClick r:id="rId3" tooltip="https://myedmondsnews.com/2018/04/live-in-edmonds-what-do-you-call-yourself/"/>
              </a:rPr>
              <a:t>This Photo</a:t>
            </a:r>
            <a:r>
              <a:rPr lang="ar-EG" sz="900"/>
              <a:t> by Unknown Author is licensed under </a:t>
            </a:r>
            <a:r>
              <a:rPr lang="ar-EG" sz="900">
                <a:hlinkClick r:id="rId4" tooltip="https://creativecommons.org/licenses/by/3.0/"/>
              </a:rPr>
              <a:t>CC BY</a:t>
            </a:r>
            <a:endParaRPr lang="ar-EG" sz="900"/>
          </a:p>
        </p:txBody>
      </p:sp>
    </p:spTree>
    <p:extLst>
      <p:ext uri="{BB962C8B-B14F-4D97-AF65-F5344CB8AC3E}">
        <p14:creationId xmlns:p14="http://schemas.microsoft.com/office/powerpoint/2010/main" val="2801023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545DA-27E8-430D-84F1-F9F7E628CCC8}"/>
              </a:ext>
            </a:extLst>
          </p:cNvPr>
          <p:cNvSpPr>
            <a:spLocks noGrp="1"/>
          </p:cNvSpPr>
          <p:nvPr>
            <p:ph type="title"/>
          </p:nvPr>
        </p:nvSpPr>
        <p:spPr/>
        <p:txBody>
          <a:bodyPr/>
          <a:lstStyle/>
          <a:p>
            <a:r>
              <a:rPr lang="en-US" dirty="0"/>
              <a:t>FPN ( </a:t>
            </a:r>
            <a:r>
              <a:rPr lang="en-US" cap="none" dirty="0">
                <a:solidFill>
                  <a:srgbClr val="FF0000"/>
                </a:solidFill>
              </a:rPr>
              <a:t>F</a:t>
            </a:r>
            <a:r>
              <a:rPr lang="en-US" cap="none" dirty="0"/>
              <a:t>eature </a:t>
            </a:r>
            <a:r>
              <a:rPr lang="en-US" cap="none" dirty="0">
                <a:solidFill>
                  <a:srgbClr val="FF0000"/>
                </a:solidFill>
              </a:rPr>
              <a:t>P</a:t>
            </a:r>
            <a:r>
              <a:rPr lang="en-US" cap="none" dirty="0"/>
              <a:t>yramid </a:t>
            </a:r>
            <a:r>
              <a:rPr lang="en-US" cap="none" dirty="0">
                <a:solidFill>
                  <a:srgbClr val="FF0000"/>
                </a:solidFill>
              </a:rPr>
              <a:t>N</a:t>
            </a:r>
            <a:r>
              <a:rPr lang="en-US" cap="none" dirty="0"/>
              <a:t>etwork )</a:t>
            </a:r>
            <a:endParaRPr lang="ar-EG" dirty="0"/>
          </a:p>
        </p:txBody>
      </p:sp>
      <p:pic>
        <p:nvPicPr>
          <p:cNvPr id="5" name="Content Placeholder 4">
            <a:extLst>
              <a:ext uri="{FF2B5EF4-FFF2-40B4-BE49-F238E27FC236}">
                <a16:creationId xmlns:a16="http://schemas.microsoft.com/office/drawing/2014/main" id="{F622C4E8-0522-4E5D-9175-AE0F1A75DCD1}"/>
              </a:ext>
            </a:extLst>
          </p:cNvPr>
          <p:cNvPicPr>
            <a:picLocks noGrp="1" noChangeAspect="1"/>
          </p:cNvPicPr>
          <p:nvPr>
            <p:ph idx="1"/>
          </p:nvPr>
        </p:nvPicPr>
        <p:blipFill>
          <a:blip r:embed="rId2"/>
          <a:stretch>
            <a:fillRect/>
          </a:stretch>
        </p:blipFill>
        <p:spPr>
          <a:xfrm>
            <a:off x="1466850" y="2223547"/>
            <a:ext cx="7539990" cy="3525895"/>
          </a:xfrm>
        </p:spPr>
      </p:pic>
    </p:spTree>
    <p:extLst>
      <p:ext uri="{BB962C8B-B14F-4D97-AF65-F5344CB8AC3E}">
        <p14:creationId xmlns:p14="http://schemas.microsoft.com/office/powerpoint/2010/main" val="11005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545DA-27E8-430D-84F1-F9F7E628CCC8}"/>
              </a:ext>
            </a:extLst>
          </p:cNvPr>
          <p:cNvSpPr>
            <a:spLocks noGrp="1"/>
          </p:cNvSpPr>
          <p:nvPr>
            <p:ph type="title"/>
          </p:nvPr>
        </p:nvSpPr>
        <p:spPr/>
        <p:txBody>
          <a:bodyPr/>
          <a:lstStyle/>
          <a:p>
            <a:r>
              <a:rPr lang="en-US" dirty="0"/>
              <a:t>FPN ( </a:t>
            </a:r>
            <a:r>
              <a:rPr lang="en-US" cap="none" dirty="0">
                <a:solidFill>
                  <a:srgbClr val="FF0000"/>
                </a:solidFill>
              </a:rPr>
              <a:t>F</a:t>
            </a:r>
            <a:r>
              <a:rPr lang="en-US" cap="none" dirty="0"/>
              <a:t>eature </a:t>
            </a:r>
            <a:r>
              <a:rPr lang="en-US" cap="none" dirty="0">
                <a:solidFill>
                  <a:srgbClr val="FF0000"/>
                </a:solidFill>
              </a:rPr>
              <a:t>P</a:t>
            </a:r>
            <a:r>
              <a:rPr lang="en-US" cap="none" dirty="0"/>
              <a:t>yramid </a:t>
            </a:r>
            <a:r>
              <a:rPr lang="en-US" cap="none" dirty="0">
                <a:solidFill>
                  <a:srgbClr val="FF0000"/>
                </a:solidFill>
              </a:rPr>
              <a:t>N</a:t>
            </a:r>
            <a:r>
              <a:rPr lang="en-US" cap="none" dirty="0"/>
              <a:t>etwork )</a:t>
            </a:r>
            <a:endParaRPr lang="ar-EG" dirty="0"/>
          </a:p>
        </p:txBody>
      </p:sp>
      <p:sp>
        <p:nvSpPr>
          <p:cNvPr id="6" name="TextBox 5">
            <a:extLst>
              <a:ext uri="{FF2B5EF4-FFF2-40B4-BE49-F238E27FC236}">
                <a16:creationId xmlns:a16="http://schemas.microsoft.com/office/drawing/2014/main" id="{73E5EFF2-E18B-4BFE-85EB-EF2A0CF4DA20}"/>
              </a:ext>
            </a:extLst>
          </p:cNvPr>
          <p:cNvSpPr txBox="1"/>
          <p:nvPr/>
        </p:nvSpPr>
        <p:spPr>
          <a:xfrm>
            <a:off x="1024129" y="2371635"/>
            <a:ext cx="10703051" cy="1815882"/>
          </a:xfrm>
          <a:prstGeom prst="rect">
            <a:avLst/>
          </a:prstGeom>
          <a:noFill/>
        </p:spPr>
        <p:txBody>
          <a:bodyPr wrap="square" rtlCol="1">
            <a:spAutoFit/>
          </a:bodyPr>
          <a:lstStyle/>
          <a:p>
            <a:r>
              <a:rPr lang="en-US" sz="2800" b="0" i="0" dirty="0">
                <a:solidFill>
                  <a:srgbClr val="292929"/>
                </a:solidFill>
                <a:effectLst/>
                <a:latin typeface="medium-content-serif-font"/>
              </a:rPr>
              <a:t>is a feature extractor designed for such pyramid concept with accuracy and speed in mind. </a:t>
            </a:r>
          </a:p>
          <a:p>
            <a:r>
              <a:rPr lang="en-US" sz="2800" b="0" i="0" dirty="0">
                <a:solidFill>
                  <a:srgbClr val="292929"/>
                </a:solidFill>
                <a:effectLst/>
                <a:latin typeface="medium-content-serif-font"/>
              </a:rPr>
              <a:t>It replaces the feature extractor of detectors like Faster R-CNN and </a:t>
            </a:r>
          </a:p>
          <a:p>
            <a:r>
              <a:rPr lang="en-US" sz="2800" b="0" i="0" dirty="0">
                <a:solidFill>
                  <a:srgbClr val="292929"/>
                </a:solidFill>
                <a:effectLst/>
                <a:latin typeface="medium-content-serif-font"/>
              </a:rPr>
              <a:t>generates multiple feature map layers (</a:t>
            </a:r>
            <a:r>
              <a:rPr lang="en-US" sz="2800" b="1" i="0" dirty="0">
                <a:solidFill>
                  <a:srgbClr val="292929"/>
                </a:solidFill>
                <a:effectLst/>
                <a:latin typeface="medium-content-serif-font"/>
              </a:rPr>
              <a:t>multi-scale feature maps</a:t>
            </a:r>
            <a:r>
              <a:rPr lang="en-US" sz="2800" b="0" i="0" dirty="0">
                <a:solidFill>
                  <a:srgbClr val="292929"/>
                </a:solidFill>
                <a:effectLst/>
                <a:latin typeface="medium-content-serif-font"/>
              </a:rPr>
              <a:t>).</a:t>
            </a:r>
            <a:endParaRPr lang="ar-EG" sz="2800" dirty="0"/>
          </a:p>
        </p:txBody>
      </p:sp>
      <p:sp>
        <p:nvSpPr>
          <p:cNvPr id="4" name="Content Placeholder 3">
            <a:extLst>
              <a:ext uri="{FF2B5EF4-FFF2-40B4-BE49-F238E27FC236}">
                <a16:creationId xmlns:a16="http://schemas.microsoft.com/office/drawing/2014/main" id="{5C430D32-071A-4C7A-9169-C2D759044AA7}"/>
              </a:ext>
            </a:extLst>
          </p:cNvPr>
          <p:cNvSpPr>
            <a:spLocks noGrp="1"/>
          </p:cNvSpPr>
          <p:nvPr>
            <p:ph idx="1"/>
          </p:nvPr>
        </p:nvSpPr>
        <p:spPr>
          <a:xfrm>
            <a:off x="1024128" y="4663440"/>
            <a:ext cx="9720073" cy="537210"/>
          </a:xfrm>
        </p:spPr>
        <p:txBody>
          <a:bodyPr>
            <a:noAutofit/>
          </a:bodyPr>
          <a:lstStyle/>
          <a:p>
            <a:pPr algn="l"/>
            <a:r>
              <a:rPr lang="en-US" sz="2800" b="0" i="0" dirty="0">
                <a:solidFill>
                  <a:srgbClr val="292929"/>
                </a:solidFill>
                <a:effectLst/>
                <a:latin typeface="medium-content-serif-font"/>
              </a:rPr>
              <a:t>FPNs achieves this by combing bottom-up pathway with top-down pathway using lateral connections.</a:t>
            </a:r>
            <a:endParaRPr lang="ar-EG" sz="2800" dirty="0"/>
          </a:p>
        </p:txBody>
      </p:sp>
    </p:spTree>
    <p:extLst>
      <p:ext uri="{BB962C8B-B14F-4D97-AF65-F5344CB8AC3E}">
        <p14:creationId xmlns:p14="http://schemas.microsoft.com/office/powerpoint/2010/main" val="1713301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545DA-27E8-430D-84F1-F9F7E628CCC8}"/>
              </a:ext>
            </a:extLst>
          </p:cNvPr>
          <p:cNvSpPr>
            <a:spLocks noGrp="1"/>
          </p:cNvSpPr>
          <p:nvPr>
            <p:ph type="title"/>
          </p:nvPr>
        </p:nvSpPr>
        <p:spPr/>
        <p:txBody>
          <a:bodyPr/>
          <a:lstStyle/>
          <a:p>
            <a:r>
              <a:rPr lang="en-US" dirty="0"/>
              <a:t>FPN ( </a:t>
            </a:r>
            <a:r>
              <a:rPr lang="en-US" cap="none" dirty="0">
                <a:solidFill>
                  <a:srgbClr val="FF0000"/>
                </a:solidFill>
              </a:rPr>
              <a:t>F</a:t>
            </a:r>
            <a:r>
              <a:rPr lang="en-US" cap="none" dirty="0"/>
              <a:t>eature </a:t>
            </a:r>
            <a:r>
              <a:rPr lang="en-US" cap="none" dirty="0">
                <a:solidFill>
                  <a:srgbClr val="FF0000"/>
                </a:solidFill>
              </a:rPr>
              <a:t>P</a:t>
            </a:r>
            <a:r>
              <a:rPr lang="en-US" cap="none" dirty="0"/>
              <a:t>yramid </a:t>
            </a:r>
            <a:r>
              <a:rPr lang="en-US" cap="none" dirty="0">
                <a:solidFill>
                  <a:srgbClr val="FF0000"/>
                </a:solidFill>
              </a:rPr>
              <a:t>N</a:t>
            </a:r>
            <a:r>
              <a:rPr lang="en-US" cap="none" dirty="0"/>
              <a:t>etwork )</a:t>
            </a:r>
            <a:endParaRPr lang="ar-EG" dirty="0"/>
          </a:p>
        </p:txBody>
      </p:sp>
      <p:pic>
        <p:nvPicPr>
          <p:cNvPr id="7" name="Content Placeholder 6">
            <a:extLst>
              <a:ext uri="{FF2B5EF4-FFF2-40B4-BE49-F238E27FC236}">
                <a16:creationId xmlns:a16="http://schemas.microsoft.com/office/drawing/2014/main" id="{C928B484-F167-478C-9F75-69BEBFCF3B4E}"/>
              </a:ext>
            </a:extLst>
          </p:cNvPr>
          <p:cNvPicPr>
            <a:picLocks noGrp="1" noChangeAspect="1"/>
          </p:cNvPicPr>
          <p:nvPr>
            <p:ph idx="1"/>
          </p:nvPr>
        </p:nvPicPr>
        <p:blipFill>
          <a:blip r:embed="rId2"/>
          <a:stretch>
            <a:fillRect/>
          </a:stretch>
        </p:blipFill>
        <p:spPr>
          <a:xfrm>
            <a:off x="2250589" y="1828800"/>
            <a:ext cx="7267149" cy="4507596"/>
          </a:xfrm>
        </p:spPr>
      </p:pic>
    </p:spTree>
    <p:extLst>
      <p:ext uri="{BB962C8B-B14F-4D97-AF65-F5344CB8AC3E}">
        <p14:creationId xmlns:p14="http://schemas.microsoft.com/office/powerpoint/2010/main" val="2784814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545DA-27E8-430D-84F1-F9F7E628CCC8}"/>
              </a:ext>
            </a:extLst>
          </p:cNvPr>
          <p:cNvSpPr>
            <a:spLocks noGrp="1"/>
          </p:cNvSpPr>
          <p:nvPr>
            <p:ph type="title"/>
          </p:nvPr>
        </p:nvSpPr>
        <p:spPr/>
        <p:txBody>
          <a:bodyPr/>
          <a:lstStyle/>
          <a:p>
            <a:r>
              <a:rPr lang="en-US" dirty="0"/>
              <a:t>BIFPN (</a:t>
            </a:r>
            <a:r>
              <a:rPr lang="en-US" cap="none" dirty="0" err="1">
                <a:solidFill>
                  <a:srgbClr val="FF0000"/>
                </a:solidFill>
              </a:rPr>
              <a:t>BI</a:t>
            </a:r>
            <a:r>
              <a:rPr lang="en-US" cap="none" dirty="0" err="1"/>
              <a:t>directional</a:t>
            </a:r>
            <a:r>
              <a:rPr lang="en-US" i="1" dirty="0"/>
              <a:t> </a:t>
            </a:r>
            <a:r>
              <a:rPr lang="en-US" cap="none" dirty="0">
                <a:solidFill>
                  <a:srgbClr val="FF0000"/>
                </a:solidFill>
              </a:rPr>
              <a:t>F</a:t>
            </a:r>
            <a:r>
              <a:rPr lang="en-US" cap="none" dirty="0"/>
              <a:t>eature </a:t>
            </a:r>
            <a:r>
              <a:rPr lang="en-US" cap="none" dirty="0">
                <a:solidFill>
                  <a:srgbClr val="FF0000"/>
                </a:solidFill>
              </a:rPr>
              <a:t>P</a:t>
            </a:r>
            <a:r>
              <a:rPr lang="en-US" cap="none" dirty="0"/>
              <a:t>yramid </a:t>
            </a:r>
            <a:r>
              <a:rPr lang="en-US" cap="none" dirty="0">
                <a:solidFill>
                  <a:srgbClr val="FF0000"/>
                </a:solidFill>
              </a:rPr>
              <a:t>N</a:t>
            </a:r>
            <a:r>
              <a:rPr lang="en-US" cap="none" dirty="0"/>
              <a:t>etwork )</a:t>
            </a:r>
            <a:endParaRPr lang="ar-EG" dirty="0"/>
          </a:p>
        </p:txBody>
      </p:sp>
      <p:pic>
        <p:nvPicPr>
          <p:cNvPr id="6" name="Content Placeholder 5">
            <a:extLst>
              <a:ext uri="{FF2B5EF4-FFF2-40B4-BE49-F238E27FC236}">
                <a16:creationId xmlns:a16="http://schemas.microsoft.com/office/drawing/2014/main" id="{9048DB1A-9500-45D8-8CA3-CB3DEAE15FDE}"/>
              </a:ext>
            </a:extLst>
          </p:cNvPr>
          <p:cNvPicPr>
            <a:picLocks noGrp="1" noChangeAspect="1"/>
          </p:cNvPicPr>
          <p:nvPr>
            <p:ph idx="1"/>
          </p:nvPr>
        </p:nvPicPr>
        <p:blipFill>
          <a:blip r:embed="rId2"/>
          <a:stretch>
            <a:fillRect/>
          </a:stretch>
        </p:blipFill>
        <p:spPr>
          <a:xfrm>
            <a:off x="1024128" y="2199477"/>
            <a:ext cx="4011509" cy="4022725"/>
          </a:xfrm>
        </p:spPr>
      </p:pic>
      <p:sp>
        <p:nvSpPr>
          <p:cNvPr id="8" name="TextBox 7">
            <a:extLst>
              <a:ext uri="{FF2B5EF4-FFF2-40B4-BE49-F238E27FC236}">
                <a16:creationId xmlns:a16="http://schemas.microsoft.com/office/drawing/2014/main" id="{0793545C-C41A-4F7D-B16A-30F9A4B6038D}"/>
              </a:ext>
            </a:extLst>
          </p:cNvPr>
          <p:cNvSpPr txBox="1"/>
          <p:nvPr/>
        </p:nvSpPr>
        <p:spPr>
          <a:xfrm>
            <a:off x="5119141" y="4210839"/>
            <a:ext cx="6678118" cy="1631216"/>
          </a:xfrm>
          <a:prstGeom prst="rect">
            <a:avLst/>
          </a:prstGeom>
          <a:noFill/>
        </p:spPr>
        <p:txBody>
          <a:bodyPr wrap="square" rtlCol="1">
            <a:spAutoFit/>
          </a:bodyPr>
          <a:lstStyle/>
          <a:p>
            <a:r>
              <a:rPr lang="en-US" sz="2000" dirty="0"/>
              <a:t>3- The authors treat each bidirectional (top-down &amp; bottom-up) path as one feature network layer, and repeat the same layer multiple times to enable more high-level feature fusion.</a:t>
            </a:r>
            <a:r>
              <a:rPr lang="en-US" sz="2000" b="0" i="0" dirty="0">
                <a:solidFill>
                  <a:srgbClr val="292929"/>
                </a:solidFill>
                <a:effectLst/>
                <a:latin typeface="medium-content-serif-font"/>
              </a:rPr>
              <a:t> The result of these optimizations is the new feature network named as </a:t>
            </a:r>
            <a:r>
              <a:rPr lang="en-US" sz="2000" b="1" i="1" dirty="0" err="1">
                <a:solidFill>
                  <a:srgbClr val="292929"/>
                </a:solidFill>
                <a:effectLst/>
                <a:latin typeface="medium-content-serif-font"/>
              </a:rPr>
              <a:t>BiFPN</a:t>
            </a:r>
            <a:endParaRPr lang="ar-EG" sz="2000" dirty="0"/>
          </a:p>
        </p:txBody>
      </p:sp>
      <p:sp>
        <p:nvSpPr>
          <p:cNvPr id="9" name="TextBox 8">
            <a:extLst>
              <a:ext uri="{FF2B5EF4-FFF2-40B4-BE49-F238E27FC236}">
                <a16:creationId xmlns:a16="http://schemas.microsoft.com/office/drawing/2014/main" id="{5EF9BC45-2CBD-413F-BDCE-9058C5828A53}"/>
              </a:ext>
            </a:extLst>
          </p:cNvPr>
          <p:cNvSpPr txBox="1"/>
          <p:nvPr/>
        </p:nvSpPr>
        <p:spPr>
          <a:xfrm>
            <a:off x="5119141" y="2349708"/>
            <a:ext cx="5891134" cy="400110"/>
          </a:xfrm>
          <a:prstGeom prst="rect">
            <a:avLst/>
          </a:prstGeom>
          <a:noFill/>
        </p:spPr>
        <p:txBody>
          <a:bodyPr wrap="square" rtlCol="1">
            <a:spAutoFit/>
          </a:bodyPr>
          <a:lstStyle/>
          <a:p>
            <a:r>
              <a:rPr lang="en-US" sz="2000" b="0" i="0" dirty="0">
                <a:solidFill>
                  <a:srgbClr val="292929"/>
                </a:solidFill>
                <a:effectLst/>
                <a:latin typeface="medium-content-serif-font"/>
              </a:rPr>
              <a:t>1- Remove the nodes that only have one input edge</a:t>
            </a:r>
            <a:endParaRPr lang="ar-EG" sz="2000" dirty="0"/>
          </a:p>
        </p:txBody>
      </p:sp>
      <p:sp>
        <p:nvSpPr>
          <p:cNvPr id="10" name="TextBox 9">
            <a:extLst>
              <a:ext uri="{FF2B5EF4-FFF2-40B4-BE49-F238E27FC236}">
                <a16:creationId xmlns:a16="http://schemas.microsoft.com/office/drawing/2014/main" id="{2074EB61-7FB3-443A-BB67-720DB0ED4500}"/>
              </a:ext>
            </a:extLst>
          </p:cNvPr>
          <p:cNvSpPr txBox="1"/>
          <p:nvPr/>
        </p:nvSpPr>
        <p:spPr>
          <a:xfrm>
            <a:off x="5119142" y="3215390"/>
            <a:ext cx="6438274" cy="400110"/>
          </a:xfrm>
          <a:prstGeom prst="rect">
            <a:avLst/>
          </a:prstGeom>
          <a:noFill/>
        </p:spPr>
        <p:txBody>
          <a:bodyPr wrap="square" rtlCol="1">
            <a:spAutoFit/>
          </a:bodyPr>
          <a:lstStyle/>
          <a:p>
            <a:r>
              <a:rPr lang="en-US" sz="2000" b="0" i="0" dirty="0">
                <a:solidFill>
                  <a:srgbClr val="292929"/>
                </a:solidFill>
                <a:effectLst/>
                <a:latin typeface="medium-content-serif-font"/>
              </a:rPr>
              <a:t>2- Add an extra edge from the original input to output node</a:t>
            </a:r>
            <a:endParaRPr lang="ar-EG" sz="2000" dirty="0"/>
          </a:p>
        </p:txBody>
      </p:sp>
    </p:spTree>
    <p:extLst>
      <p:ext uri="{BB962C8B-B14F-4D97-AF65-F5344CB8AC3E}">
        <p14:creationId xmlns:p14="http://schemas.microsoft.com/office/powerpoint/2010/main" val="3234817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19D0-F177-4BBA-9A0B-DBA69E2ED764}"/>
              </a:ext>
            </a:extLst>
          </p:cNvPr>
          <p:cNvSpPr>
            <a:spLocks noGrp="1"/>
          </p:cNvSpPr>
          <p:nvPr>
            <p:ph type="title"/>
          </p:nvPr>
        </p:nvSpPr>
        <p:spPr>
          <a:xfrm>
            <a:off x="1024128" y="585216"/>
            <a:ext cx="9720072" cy="1499616"/>
          </a:xfrm>
        </p:spPr>
        <p:txBody>
          <a:bodyPr>
            <a:normAutofit/>
          </a:bodyPr>
          <a:lstStyle/>
          <a:p>
            <a:pPr algn="l"/>
            <a:r>
              <a:rPr lang="en-US" b="0" i="0" dirty="0">
                <a:solidFill>
                  <a:srgbClr val="292929"/>
                </a:solidFill>
                <a:effectLst/>
                <a:latin typeface="medium-content-serif-font"/>
              </a:rPr>
              <a:t>There are three major contributions</a:t>
            </a:r>
            <a:endParaRPr lang="en-US" dirty="0"/>
          </a:p>
        </p:txBody>
      </p:sp>
      <p:pic>
        <p:nvPicPr>
          <p:cNvPr id="7" name="Content Placeholder 6">
            <a:extLst>
              <a:ext uri="{FF2B5EF4-FFF2-40B4-BE49-F238E27FC236}">
                <a16:creationId xmlns:a16="http://schemas.microsoft.com/office/drawing/2014/main" id="{4C4F887C-39B6-4072-966D-86DB29999F55}"/>
              </a:ext>
            </a:extLst>
          </p:cNvPr>
          <p:cNvPicPr>
            <a:picLocks noGrp="1" noChangeAspect="1"/>
          </p:cNvPicPr>
          <p:nvPr>
            <p:ph idx="1"/>
          </p:nvPr>
        </p:nvPicPr>
        <p:blipFill>
          <a:blip r:embed="rId2"/>
          <a:stretch>
            <a:fillRect/>
          </a:stretch>
        </p:blipFill>
        <p:spPr>
          <a:xfrm>
            <a:off x="4667241" y="2539987"/>
            <a:ext cx="2433655" cy="3514751"/>
          </a:xfrm>
        </p:spPr>
      </p:pic>
    </p:spTree>
    <p:extLst>
      <p:ext uri="{BB962C8B-B14F-4D97-AF65-F5344CB8AC3E}">
        <p14:creationId xmlns:p14="http://schemas.microsoft.com/office/powerpoint/2010/main" val="312354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88A2F88-55C5-4ED1-9541-807C65424763}">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4F44C90D-2A62-4985-9618-3460247437B1}">
  <ds:schemaRefs>
    <ds:schemaRef ds:uri="http://schemas.microsoft.com/sharepoint/v3/contenttype/forms"/>
  </ds:schemaRefs>
</ds:datastoreItem>
</file>

<file path=customXml/itemProps3.xml><?xml version="1.0" encoding="utf-8"?>
<ds:datastoreItem xmlns:ds="http://schemas.openxmlformats.org/officeDocument/2006/customXml" ds:itemID="{B61EAB5F-88FC-4FAE-AE3C-037A3C365E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Integral design</Template>
  <TotalTime>243</TotalTime>
  <Words>739</Words>
  <Application>Microsoft Office PowerPoint</Application>
  <PresentationFormat>Widescreen</PresentationFormat>
  <Paragraphs>64</Paragraphs>
  <Slides>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medium-content-sans-serif-font</vt:lpstr>
      <vt:lpstr>medium-content-serif-font</vt:lpstr>
      <vt:lpstr>Tw Cen MT</vt:lpstr>
      <vt:lpstr>Tw Cen MT Condensed</vt:lpstr>
      <vt:lpstr>Wingdings 3</vt:lpstr>
      <vt:lpstr>Integral</vt:lpstr>
      <vt:lpstr>Efficientdat: scalable and efficient object detection</vt:lpstr>
      <vt:lpstr>There are three major contributions</vt:lpstr>
      <vt:lpstr>There are three major contributions</vt:lpstr>
      <vt:lpstr>Bifpn</vt:lpstr>
      <vt:lpstr>FPN ( Feature Pyramid Network )</vt:lpstr>
      <vt:lpstr>FPN ( Feature Pyramid Network )</vt:lpstr>
      <vt:lpstr>FPN ( Feature Pyramid Network )</vt:lpstr>
      <vt:lpstr>BIFPN (BIdirectional Feature Pyramid Network )</vt:lpstr>
      <vt:lpstr>There are three major contributions</vt:lpstr>
      <vt:lpstr>EfficientDet</vt:lpstr>
      <vt:lpstr>EfficientDet (Architecture)</vt:lpstr>
      <vt:lpstr>There are three major contributions</vt:lpstr>
      <vt:lpstr>Compound Scaling</vt:lpstr>
      <vt:lpstr>The main idea of jointly scaling up all dimensions</vt:lpstr>
      <vt:lpstr>The main idea of jointly scaling up all dimensions</vt:lpstr>
      <vt:lpstr>The main idea of jointly scaling up all dimensions</vt:lpstr>
      <vt:lpstr>The main idea of jointly scaling up all dimensions</vt:lpstr>
      <vt:lpstr>Experiments</vt:lpstr>
      <vt:lpstr>Experiments</vt:lpstr>
      <vt:lpstr>Experiments</vt:lpstr>
      <vt:lpstr>Experiments</vt:lpstr>
      <vt:lpstr>Experiments</vt:lpstr>
      <vt:lpstr>Conclusion</vt:lpstr>
      <vt:lpstr>Thanks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Efficientdat: scalable and efficient object detection</dc:title>
  <dc:creator>Yomna Abdo</dc:creator>
  <cp:lastModifiedBy>Yomna Abdo</cp:lastModifiedBy>
  <cp:revision>23</cp:revision>
  <dcterms:created xsi:type="dcterms:W3CDTF">2020-08-17T19:30:27Z</dcterms:created>
  <dcterms:modified xsi:type="dcterms:W3CDTF">2020-08-17T23:33:40Z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